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9" r:id="rId3"/>
    <p:sldId id="263" r:id="rId4"/>
    <p:sldId id="265" r:id="rId5"/>
    <p:sldId id="268" r:id="rId6"/>
    <p:sldId id="269" r:id="rId7"/>
    <p:sldId id="270" r:id="rId8"/>
  </p:sldIdLst>
  <p:sldSz cx="18288000" cy="10287000"/>
  <p:notesSz cx="6858000" cy="9144000"/>
  <p:embeddedFontLst>
    <p:embeddedFont>
      <p:font typeface="Montserrat" panose="00000500000000000000" pitchFamily="2" charset="0"/>
      <p:regular r:id="rId10"/>
    </p:embeddedFont>
    <p:embeddedFont>
      <p:font typeface="Montserrat Bold" panose="00000800000000000000" charset="0"/>
      <p:regular r:id="rId11"/>
    </p:embeddedFont>
    <p:embeddedFont>
      <p:font typeface="Montserrat Ultra-Bold"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63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2775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6.jpe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svg"/><Relationship Id="rId10" Type="http://schemas.openxmlformats.org/officeDocument/2006/relationships/image" Target="../media/image5.svg"/><Relationship Id="rId4" Type="http://schemas.openxmlformats.org/officeDocument/2006/relationships/image" Target="../media/image2.png"/><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1.jpeg"/><Relationship Id="rId7" Type="http://schemas.openxmlformats.org/officeDocument/2006/relationships/image" Target="../media/image3.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7.jpeg"/><Relationship Id="rId5" Type="http://schemas.openxmlformats.org/officeDocument/2006/relationships/image" Target="../media/image13.svg"/><Relationship Id="rId10" Type="http://schemas.openxmlformats.org/officeDocument/2006/relationships/image" Target="../media/image16.jpeg"/><Relationship Id="rId4" Type="http://schemas.openxmlformats.org/officeDocument/2006/relationships/image" Target="../media/image12.png"/><Relationship Id="rId9" Type="http://schemas.openxmlformats.org/officeDocument/2006/relationships/image" Target="../media/image15.jpe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jpeg"/><Relationship Id="rId7" Type="http://schemas.openxmlformats.org/officeDocument/2006/relationships/image" Target="../media/image3.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jpe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jpeg"/><Relationship Id="rId11" Type="http://schemas.openxmlformats.org/officeDocument/2006/relationships/image" Target="../media/image5.svg"/><Relationship Id="rId5" Type="http://schemas.openxmlformats.org/officeDocument/2006/relationships/image" Target="../media/image3.sv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7888" b="-7888"/>
            </a:stretch>
          </a:blipFill>
        </p:spPr>
        <p:txBody>
          <a:bodyPr/>
          <a:lstStyle/>
          <a:p>
            <a:endParaRPr/>
          </a:p>
        </p:txBody>
      </p:sp>
      <p:sp>
        <p:nvSpPr>
          <p:cNvPr id="3" name="Freeform 3"/>
          <p:cNvSpPr/>
          <p:nvPr/>
        </p:nvSpPr>
        <p:spPr>
          <a:xfrm>
            <a:off x="8866656" y="8771739"/>
            <a:ext cx="486561" cy="486561"/>
          </a:xfrm>
          <a:custGeom>
            <a:avLst/>
            <a:gdLst/>
            <a:ahLst/>
            <a:cxnLst/>
            <a:rect l="l" t="t" r="r" b="b"/>
            <a:pathLst>
              <a:path w="486561" h="486561">
                <a:moveTo>
                  <a:pt x="0" y="0"/>
                </a:moveTo>
                <a:lnTo>
                  <a:pt x="486562" y="0"/>
                </a:lnTo>
                <a:lnTo>
                  <a:pt x="486562" y="486561"/>
                </a:lnTo>
                <a:lnTo>
                  <a:pt x="0" y="486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grpSp>
        <p:nvGrpSpPr>
          <p:cNvPr id="4" name="Group 4"/>
          <p:cNvGrpSpPr/>
          <p:nvPr/>
        </p:nvGrpSpPr>
        <p:grpSpPr>
          <a:xfrm>
            <a:off x="10423345" y="850572"/>
            <a:ext cx="8245329" cy="780912"/>
            <a:chOff x="0" y="0"/>
            <a:chExt cx="2171609" cy="205672"/>
          </a:xfrm>
        </p:grpSpPr>
        <p:sp>
          <p:nvSpPr>
            <p:cNvPr id="5" name="Freeform 5"/>
            <p:cNvSpPr/>
            <p:nvPr/>
          </p:nvSpPr>
          <p:spPr>
            <a:xfrm>
              <a:off x="0" y="0"/>
              <a:ext cx="2171609" cy="205672"/>
            </a:xfrm>
            <a:custGeom>
              <a:avLst/>
              <a:gdLst/>
              <a:ahLst/>
              <a:cxnLst/>
              <a:rect l="l" t="t" r="r" b="b"/>
              <a:pathLst>
                <a:path w="2171609" h="205672">
                  <a:moveTo>
                    <a:pt x="0" y="0"/>
                  </a:moveTo>
                  <a:lnTo>
                    <a:pt x="2171609" y="0"/>
                  </a:lnTo>
                  <a:lnTo>
                    <a:pt x="2171609" y="205672"/>
                  </a:lnTo>
                  <a:lnTo>
                    <a:pt x="0" y="205672"/>
                  </a:lnTo>
                  <a:close/>
                </a:path>
              </a:pathLst>
            </a:custGeom>
            <a:solidFill>
              <a:srgbClr val="000000">
                <a:alpha val="0"/>
              </a:srgbClr>
            </a:solidFill>
            <a:ln w="19050" cap="sq">
              <a:gradFill>
                <a:gsLst>
                  <a:gs pos="0">
                    <a:srgbClr val="FFFFFF">
                      <a:alpha val="36000"/>
                    </a:srgbClr>
                  </a:gs>
                  <a:gs pos="100000">
                    <a:srgbClr val="9B9B9B">
                      <a:alpha val="0"/>
                    </a:srgbClr>
                  </a:gs>
                </a:gsLst>
                <a:lin ang="0"/>
              </a:gradFill>
              <a:prstDash val="solid"/>
              <a:miter/>
            </a:ln>
          </p:spPr>
          <p:txBody>
            <a:bodyPr/>
            <a:lstStyle/>
            <a:p>
              <a:endParaRPr lang="es-MX"/>
            </a:p>
          </p:txBody>
        </p:sp>
        <p:sp>
          <p:nvSpPr>
            <p:cNvPr id="6" name="TextBox 6"/>
            <p:cNvSpPr txBox="1"/>
            <p:nvPr/>
          </p:nvSpPr>
          <p:spPr>
            <a:xfrm>
              <a:off x="0" y="-38100"/>
              <a:ext cx="2171609" cy="243772"/>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028700" y="1000329"/>
            <a:ext cx="525524" cy="525524"/>
          </a:xfrm>
          <a:custGeom>
            <a:avLst/>
            <a:gdLst/>
            <a:ahLst/>
            <a:cxnLst/>
            <a:rect l="l" t="t" r="r" b="b"/>
            <a:pathLst>
              <a:path w="525524" h="525524">
                <a:moveTo>
                  <a:pt x="0" y="0"/>
                </a:moveTo>
                <a:lnTo>
                  <a:pt x="525524" y="0"/>
                </a:lnTo>
                <a:lnTo>
                  <a:pt x="525524" y="525524"/>
                </a:lnTo>
                <a:lnTo>
                  <a:pt x="0" y="5255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a:p>
        </p:txBody>
      </p:sp>
      <p:sp>
        <p:nvSpPr>
          <p:cNvPr id="8" name="TextBox 8"/>
          <p:cNvSpPr txBox="1"/>
          <p:nvPr/>
        </p:nvSpPr>
        <p:spPr>
          <a:xfrm>
            <a:off x="4199280" y="4387633"/>
            <a:ext cx="9821313" cy="2625725"/>
          </a:xfrm>
          <a:prstGeom prst="rect">
            <a:avLst/>
          </a:prstGeom>
        </p:spPr>
        <p:txBody>
          <a:bodyPr lIns="0" tIns="0" rIns="0" bIns="0" rtlCol="0" anchor="t">
            <a:spAutoFit/>
          </a:bodyPr>
          <a:lstStyle/>
          <a:p>
            <a:pPr algn="ctr">
              <a:lnSpc>
                <a:spcPts val="7000"/>
              </a:lnSpc>
            </a:pPr>
            <a:r>
              <a:rPr lang="en-US" sz="5000" b="1">
                <a:solidFill>
                  <a:srgbClr val="FFFFFF"/>
                </a:solidFill>
                <a:latin typeface="Montserrat Ultra-Bold"/>
                <a:ea typeface="Montserrat Ultra-Bold"/>
                <a:cs typeface="Montserrat Ultra-Bold"/>
                <a:sym typeface="Montserrat Ultra-Bold"/>
              </a:rPr>
              <a:t>A WORLD AWAY: HUNTING FOR EXOPLANETS WITH AI</a:t>
            </a:r>
          </a:p>
          <a:p>
            <a:pPr algn="ctr">
              <a:lnSpc>
                <a:spcPts val="7000"/>
              </a:lnSpc>
              <a:spcBef>
                <a:spcPct val="0"/>
              </a:spcBef>
            </a:pPr>
            <a:r>
              <a:rPr lang="en-US" sz="5000" b="1">
                <a:solidFill>
                  <a:srgbClr val="69939B"/>
                </a:solidFill>
                <a:latin typeface="Montserrat Ultra-Bold"/>
                <a:ea typeface="Montserrat Ultra-Bold"/>
                <a:cs typeface="Montserrat Ultra-Bold"/>
                <a:sym typeface="Montserrat Ultra-Bold"/>
              </a:rPr>
              <a:t>FLDSMDFR</a:t>
            </a:r>
          </a:p>
        </p:txBody>
      </p:sp>
      <p:sp>
        <p:nvSpPr>
          <p:cNvPr id="9" name="TextBox 9"/>
          <p:cNvSpPr txBox="1"/>
          <p:nvPr/>
        </p:nvSpPr>
        <p:spPr>
          <a:xfrm>
            <a:off x="1659425" y="822086"/>
            <a:ext cx="5754020" cy="809350"/>
          </a:xfrm>
          <a:prstGeom prst="rect">
            <a:avLst/>
          </a:prstGeom>
        </p:spPr>
        <p:txBody>
          <a:bodyPr lIns="0" tIns="0" rIns="0" bIns="0" rtlCol="0" anchor="t">
            <a:spAutoFit/>
          </a:bodyPr>
          <a:lstStyle/>
          <a:p>
            <a:pPr algn="l">
              <a:lnSpc>
                <a:spcPts val="2123"/>
              </a:lnSpc>
            </a:pPr>
            <a:r>
              <a:rPr lang="en-US" sz="1830" b="1">
                <a:solidFill>
                  <a:srgbClr val="FFFFFF"/>
                </a:solidFill>
                <a:latin typeface="Montserrat Bold"/>
                <a:ea typeface="Montserrat Bold"/>
                <a:cs typeface="Montserrat Bold"/>
                <a:sym typeface="Montserrat Bold"/>
              </a:rPr>
              <a:t>FLDSMDFR</a:t>
            </a:r>
          </a:p>
          <a:p>
            <a:pPr algn="l">
              <a:lnSpc>
                <a:spcPts val="2123"/>
              </a:lnSpc>
            </a:pPr>
            <a:r>
              <a:rPr lang="en-US" sz="1830">
                <a:solidFill>
                  <a:srgbClr val="FFFFFF"/>
                </a:solidFill>
                <a:latin typeface="Montserrat"/>
                <a:ea typeface="Montserrat"/>
                <a:cs typeface="Montserrat"/>
                <a:sym typeface="Montserrat"/>
              </a:rPr>
              <a:t>FROM LEARNERS TO DEVELOPERS: SOFTWARE, MECHATRONICS, DATA, FINDINGS &amp; RESEARCH</a:t>
            </a:r>
          </a:p>
        </p:txBody>
      </p:sp>
      <p:sp>
        <p:nvSpPr>
          <p:cNvPr id="10" name="TextBox 10"/>
          <p:cNvSpPr txBox="1"/>
          <p:nvPr/>
        </p:nvSpPr>
        <p:spPr>
          <a:xfrm>
            <a:off x="11002161" y="1114180"/>
            <a:ext cx="1028549" cy="275998"/>
          </a:xfrm>
          <a:prstGeom prst="rect">
            <a:avLst/>
          </a:prstGeom>
        </p:spPr>
        <p:txBody>
          <a:bodyPr lIns="0" tIns="0" rIns="0" bIns="0" rtlCol="0" anchor="t">
            <a:spAutoFit/>
          </a:bodyPr>
          <a:lstStyle/>
          <a:p>
            <a:pPr algn="l">
              <a:lnSpc>
                <a:spcPts val="2123"/>
              </a:lnSpc>
            </a:pPr>
            <a:r>
              <a:rPr lang="en-US" sz="1830" b="1">
                <a:solidFill>
                  <a:srgbClr val="FFFFFF"/>
                </a:solidFill>
                <a:latin typeface="Montserrat Bold"/>
                <a:ea typeface="Montserrat Bold"/>
                <a:cs typeface="Montserrat Bold"/>
                <a:sym typeface="Montserrat Bold"/>
              </a:rPr>
              <a:t>HOME</a:t>
            </a:r>
          </a:p>
        </p:txBody>
      </p:sp>
      <p:sp>
        <p:nvSpPr>
          <p:cNvPr id="11" name="TextBox 11"/>
          <p:cNvSpPr txBox="1"/>
          <p:nvPr/>
        </p:nvSpPr>
        <p:spPr>
          <a:xfrm>
            <a:off x="12902268" y="1118829"/>
            <a:ext cx="1643742" cy="275998"/>
          </a:xfrm>
          <a:prstGeom prst="rect">
            <a:avLst/>
          </a:prstGeom>
        </p:spPr>
        <p:txBody>
          <a:bodyPr lIns="0" tIns="0" rIns="0" bIns="0" rtlCol="0" anchor="t">
            <a:spAutoFit/>
          </a:bodyPr>
          <a:lstStyle/>
          <a:p>
            <a:pPr algn="l">
              <a:lnSpc>
                <a:spcPts val="2123"/>
              </a:lnSpc>
            </a:pPr>
            <a:r>
              <a:rPr lang="en-US" sz="1830">
                <a:solidFill>
                  <a:srgbClr val="FFFFFF"/>
                </a:solidFill>
                <a:latin typeface="Montserrat"/>
                <a:ea typeface="Montserrat"/>
                <a:cs typeface="Montserrat"/>
                <a:sym typeface="Montserrat"/>
              </a:rPr>
              <a:t>ABOUT US</a:t>
            </a:r>
          </a:p>
        </p:txBody>
      </p:sp>
      <p:sp>
        <p:nvSpPr>
          <p:cNvPr id="12" name="TextBox 12"/>
          <p:cNvSpPr txBox="1"/>
          <p:nvPr/>
        </p:nvSpPr>
        <p:spPr>
          <a:xfrm>
            <a:off x="15040062" y="1114180"/>
            <a:ext cx="2328843" cy="275998"/>
          </a:xfrm>
          <a:prstGeom prst="rect">
            <a:avLst/>
          </a:prstGeom>
        </p:spPr>
        <p:txBody>
          <a:bodyPr lIns="0" tIns="0" rIns="0" bIns="0" rtlCol="0" anchor="t">
            <a:spAutoFit/>
          </a:bodyPr>
          <a:lstStyle/>
          <a:p>
            <a:pPr algn="l">
              <a:lnSpc>
                <a:spcPts val="2123"/>
              </a:lnSpc>
            </a:pPr>
            <a:r>
              <a:rPr lang="en-US" sz="1830">
                <a:solidFill>
                  <a:srgbClr val="FFFFFF"/>
                </a:solidFill>
                <a:latin typeface="Montserrat"/>
                <a:ea typeface="Montserrat"/>
                <a:cs typeface="Montserrat"/>
                <a:sym typeface="Montserrat"/>
              </a:rPr>
              <a:t>INFORMATION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7888" b="-7888"/>
            </a:stretch>
          </a:blipFill>
        </p:spPr>
        <p:txBody>
          <a:bodyPr/>
          <a:lstStyle/>
          <a:p>
            <a:endParaRPr/>
          </a:p>
        </p:txBody>
      </p:sp>
      <p:grpSp>
        <p:nvGrpSpPr>
          <p:cNvPr id="3" name="Group 3"/>
          <p:cNvGrpSpPr/>
          <p:nvPr/>
        </p:nvGrpSpPr>
        <p:grpSpPr>
          <a:xfrm>
            <a:off x="10423345" y="850572"/>
            <a:ext cx="8245329" cy="780912"/>
            <a:chOff x="0" y="0"/>
            <a:chExt cx="2171609" cy="205672"/>
          </a:xfrm>
        </p:grpSpPr>
        <p:sp>
          <p:nvSpPr>
            <p:cNvPr id="4" name="Freeform 4"/>
            <p:cNvSpPr/>
            <p:nvPr/>
          </p:nvSpPr>
          <p:spPr>
            <a:xfrm>
              <a:off x="0" y="0"/>
              <a:ext cx="2171609" cy="205672"/>
            </a:xfrm>
            <a:custGeom>
              <a:avLst/>
              <a:gdLst/>
              <a:ahLst/>
              <a:cxnLst/>
              <a:rect l="l" t="t" r="r" b="b"/>
              <a:pathLst>
                <a:path w="2171609" h="205672">
                  <a:moveTo>
                    <a:pt x="0" y="0"/>
                  </a:moveTo>
                  <a:lnTo>
                    <a:pt x="2171609" y="0"/>
                  </a:lnTo>
                  <a:lnTo>
                    <a:pt x="2171609" y="205672"/>
                  </a:lnTo>
                  <a:lnTo>
                    <a:pt x="0" y="205672"/>
                  </a:lnTo>
                  <a:close/>
                </a:path>
              </a:pathLst>
            </a:custGeom>
            <a:solidFill>
              <a:srgbClr val="000000">
                <a:alpha val="0"/>
              </a:srgbClr>
            </a:solidFill>
            <a:ln w="19050" cap="sq">
              <a:gradFill>
                <a:gsLst>
                  <a:gs pos="0">
                    <a:srgbClr val="FFFFFF">
                      <a:alpha val="36000"/>
                    </a:srgbClr>
                  </a:gs>
                  <a:gs pos="100000">
                    <a:srgbClr val="9B9B9B">
                      <a:alpha val="0"/>
                    </a:srgbClr>
                  </a:gs>
                </a:gsLst>
                <a:lin ang="0"/>
              </a:gradFill>
              <a:prstDash val="solid"/>
              <a:miter/>
            </a:ln>
          </p:spPr>
          <p:txBody>
            <a:bodyPr/>
            <a:lstStyle/>
            <a:p>
              <a:endParaRPr lang="es-MX"/>
            </a:p>
          </p:txBody>
        </p:sp>
        <p:sp>
          <p:nvSpPr>
            <p:cNvPr id="5" name="TextBox 5"/>
            <p:cNvSpPr txBox="1"/>
            <p:nvPr/>
          </p:nvSpPr>
          <p:spPr>
            <a:xfrm>
              <a:off x="0" y="-38100"/>
              <a:ext cx="2171609" cy="243772"/>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144398" y="8856646"/>
            <a:ext cx="486561" cy="486561"/>
          </a:xfrm>
          <a:custGeom>
            <a:avLst/>
            <a:gdLst/>
            <a:ahLst/>
            <a:cxnLst/>
            <a:rect l="l" t="t" r="r" b="b"/>
            <a:pathLst>
              <a:path w="486561" h="486561">
                <a:moveTo>
                  <a:pt x="0" y="0"/>
                </a:moveTo>
                <a:lnTo>
                  <a:pt x="486562" y="0"/>
                </a:lnTo>
                <a:lnTo>
                  <a:pt x="486562" y="486561"/>
                </a:lnTo>
                <a:lnTo>
                  <a:pt x="0" y="486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sp>
        <p:nvSpPr>
          <p:cNvPr id="7" name="Freeform 7"/>
          <p:cNvSpPr/>
          <p:nvPr/>
        </p:nvSpPr>
        <p:spPr>
          <a:xfrm>
            <a:off x="1150763" y="4841446"/>
            <a:ext cx="320131" cy="332839"/>
          </a:xfrm>
          <a:custGeom>
            <a:avLst/>
            <a:gdLst/>
            <a:ahLst/>
            <a:cxnLst/>
            <a:rect l="l" t="t" r="r" b="b"/>
            <a:pathLst>
              <a:path w="320131" h="332839">
                <a:moveTo>
                  <a:pt x="0" y="0"/>
                </a:moveTo>
                <a:lnTo>
                  <a:pt x="320131" y="0"/>
                </a:lnTo>
                <a:lnTo>
                  <a:pt x="320131" y="332839"/>
                </a:lnTo>
                <a:lnTo>
                  <a:pt x="0" y="3328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a:p>
        </p:txBody>
      </p:sp>
      <p:sp>
        <p:nvSpPr>
          <p:cNvPr id="8" name="Freeform 8"/>
          <p:cNvSpPr/>
          <p:nvPr/>
        </p:nvSpPr>
        <p:spPr>
          <a:xfrm>
            <a:off x="1210136" y="6265005"/>
            <a:ext cx="320131" cy="332839"/>
          </a:xfrm>
          <a:custGeom>
            <a:avLst/>
            <a:gdLst/>
            <a:ahLst/>
            <a:cxnLst/>
            <a:rect l="l" t="t" r="r" b="b"/>
            <a:pathLst>
              <a:path w="320131" h="332839">
                <a:moveTo>
                  <a:pt x="0" y="0"/>
                </a:moveTo>
                <a:lnTo>
                  <a:pt x="320131" y="0"/>
                </a:lnTo>
                <a:lnTo>
                  <a:pt x="320131" y="332840"/>
                </a:lnTo>
                <a:lnTo>
                  <a:pt x="0" y="3328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a:p>
        </p:txBody>
      </p:sp>
      <p:sp>
        <p:nvSpPr>
          <p:cNvPr id="9" name="Freeform 9"/>
          <p:cNvSpPr/>
          <p:nvPr/>
        </p:nvSpPr>
        <p:spPr>
          <a:xfrm>
            <a:off x="1310829" y="7634788"/>
            <a:ext cx="320131" cy="332839"/>
          </a:xfrm>
          <a:custGeom>
            <a:avLst/>
            <a:gdLst/>
            <a:ahLst/>
            <a:cxnLst/>
            <a:rect l="l" t="t" r="r" b="b"/>
            <a:pathLst>
              <a:path w="320131" h="332839">
                <a:moveTo>
                  <a:pt x="0" y="0"/>
                </a:moveTo>
                <a:lnTo>
                  <a:pt x="320131" y="0"/>
                </a:lnTo>
                <a:lnTo>
                  <a:pt x="320131" y="332839"/>
                </a:lnTo>
                <a:lnTo>
                  <a:pt x="0" y="3328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a:p>
        </p:txBody>
      </p:sp>
      <p:grpSp>
        <p:nvGrpSpPr>
          <p:cNvPr id="10" name="Group 10"/>
          <p:cNvGrpSpPr/>
          <p:nvPr/>
        </p:nvGrpSpPr>
        <p:grpSpPr>
          <a:xfrm>
            <a:off x="9793692" y="2254405"/>
            <a:ext cx="7575213" cy="6343930"/>
            <a:chOff x="0" y="0"/>
            <a:chExt cx="970555" cy="812800"/>
          </a:xfrm>
        </p:grpSpPr>
        <p:sp>
          <p:nvSpPr>
            <p:cNvPr id="11" name="Freeform 11"/>
            <p:cNvSpPr/>
            <p:nvPr/>
          </p:nvSpPr>
          <p:spPr>
            <a:xfrm>
              <a:off x="0" y="0"/>
              <a:ext cx="970555" cy="812800"/>
            </a:xfrm>
            <a:custGeom>
              <a:avLst/>
              <a:gdLst/>
              <a:ahLst/>
              <a:cxnLst/>
              <a:rect l="l" t="t" r="r" b="b"/>
              <a:pathLst>
                <a:path w="970555" h="812800">
                  <a:moveTo>
                    <a:pt x="23506" y="0"/>
                  </a:moveTo>
                  <a:lnTo>
                    <a:pt x="947049" y="0"/>
                  </a:lnTo>
                  <a:cubicBezTo>
                    <a:pt x="953283" y="0"/>
                    <a:pt x="959262" y="2477"/>
                    <a:pt x="963670" y="6885"/>
                  </a:cubicBezTo>
                  <a:cubicBezTo>
                    <a:pt x="968079" y="11293"/>
                    <a:pt x="970555" y="17272"/>
                    <a:pt x="970555" y="23506"/>
                  </a:cubicBezTo>
                  <a:lnTo>
                    <a:pt x="970555" y="789294"/>
                  </a:lnTo>
                  <a:cubicBezTo>
                    <a:pt x="970555" y="795528"/>
                    <a:pt x="968079" y="801507"/>
                    <a:pt x="963670" y="805915"/>
                  </a:cubicBezTo>
                  <a:cubicBezTo>
                    <a:pt x="959262" y="810323"/>
                    <a:pt x="953283" y="812800"/>
                    <a:pt x="947049" y="812800"/>
                  </a:cubicBezTo>
                  <a:lnTo>
                    <a:pt x="23506" y="812800"/>
                  </a:lnTo>
                  <a:cubicBezTo>
                    <a:pt x="17272" y="812800"/>
                    <a:pt x="11293" y="810323"/>
                    <a:pt x="6885" y="805915"/>
                  </a:cubicBezTo>
                  <a:cubicBezTo>
                    <a:pt x="2477" y="801507"/>
                    <a:pt x="0" y="795528"/>
                    <a:pt x="0" y="789294"/>
                  </a:cubicBezTo>
                  <a:lnTo>
                    <a:pt x="0" y="23506"/>
                  </a:lnTo>
                  <a:cubicBezTo>
                    <a:pt x="0" y="17272"/>
                    <a:pt x="2477" y="11293"/>
                    <a:pt x="6885" y="6885"/>
                  </a:cubicBezTo>
                  <a:cubicBezTo>
                    <a:pt x="11293" y="2477"/>
                    <a:pt x="17272" y="0"/>
                    <a:pt x="23506" y="0"/>
                  </a:cubicBezTo>
                  <a:close/>
                </a:path>
              </a:pathLst>
            </a:custGeom>
            <a:blipFill>
              <a:blip r:embed="rId8"/>
              <a:stretch>
                <a:fillRect l="-12809" r="-12809"/>
              </a:stretch>
            </a:blipFill>
            <a:ln w="19050" cap="rnd">
              <a:gradFill>
                <a:gsLst>
                  <a:gs pos="0">
                    <a:srgbClr val="FFFFFF">
                      <a:alpha val="100000"/>
                    </a:srgbClr>
                  </a:gs>
                  <a:gs pos="100000">
                    <a:srgbClr val="9B9B9B">
                      <a:alpha val="0"/>
                    </a:srgbClr>
                  </a:gs>
                </a:gsLst>
                <a:lin ang="0"/>
              </a:gradFill>
              <a:prstDash val="solid"/>
              <a:round/>
            </a:ln>
          </p:spPr>
          <p:txBody>
            <a:bodyPr/>
            <a:lstStyle/>
            <a:p>
              <a:endParaRPr lang="es-MX"/>
            </a:p>
          </p:txBody>
        </p:sp>
      </p:grpSp>
      <p:sp>
        <p:nvSpPr>
          <p:cNvPr id="12" name="TextBox 12"/>
          <p:cNvSpPr txBox="1"/>
          <p:nvPr/>
        </p:nvSpPr>
        <p:spPr>
          <a:xfrm>
            <a:off x="11002161" y="1114180"/>
            <a:ext cx="1028549" cy="275998"/>
          </a:xfrm>
          <a:prstGeom prst="rect">
            <a:avLst/>
          </a:prstGeom>
        </p:spPr>
        <p:txBody>
          <a:bodyPr lIns="0" tIns="0" rIns="0" bIns="0" rtlCol="0" anchor="t">
            <a:spAutoFit/>
          </a:bodyPr>
          <a:lstStyle/>
          <a:p>
            <a:pPr algn="l">
              <a:lnSpc>
                <a:spcPts val="2123"/>
              </a:lnSpc>
            </a:pPr>
            <a:r>
              <a:rPr lang="en-US" sz="1830" b="1">
                <a:solidFill>
                  <a:srgbClr val="FFFFFF"/>
                </a:solidFill>
                <a:latin typeface="Montserrat Bold"/>
                <a:ea typeface="Montserrat Bold"/>
                <a:cs typeface="Montserrat Bold"/>
                <a:sym typeface="Montserrat Bold"/>
              </a:rPr>
              <a:t>HOME</a:t>
            </a:r>
          </a:p>
        </p:txBody>
      </p:sp>
      <p:sp>
        <p:nvSpPr>
          <p:cNvPr id="13" name="TextBox 13"/>
          <p:cNvSpPr txBox="1"/>
          <p:nvPr/>
        </p:nvSpPr>
        <p:spPr>
          <a:xfrm>
            <a:off x="12902268" y="1118829"/>
            <a:ext cx="1643742" cy="275998"/>
          </a:xfrm>
          <a:prstGeom prst="rect">
            <a:avLst/>
          </a:prstGeom>
        </p:spPr>
        <p:txBody>
          <a:bodyPr lIns="0" tIns="0" rIns="0" bIns="0" rtlCol="0" anchor="t">
            <a:spAutoFit/>
          </a:bodyPr>
          <a:lstStyle/>
          <a:p>
            <a:pPr algn="l">
              <a:lnSpc>
                <a:spcPts val="2123"/>
              </a:lnSpc>
            </a:pPr>
            <a:r>
              <a:rPr lang="en-US" sz="1830">
                <a:solidFill>
                  <a:srgbClr val="FFFFFF"/>
                </a:solidFill>
                <a:latin typeface="Montserrat"/>
                <a:ea typeface="Montserrat"/>
                <a:cs typeface="Montserrat"/>
                <a:sym typeface="Montserrat"/>
              </a:rPr>
              <a:t>ABOUT US</a:t>
            </a:r>
          </a:p>
        </p:txBody>
      </p:sp>
      <p:sp>
        <p:nvSpPr>
          <p:cNvPr id="14" name="TextBox 14"/>
          <p:cNvSpPr txBox="1"/>
          <p:nvPr/>
        </p:nvSpPr>
        <p:spPr>
          <a:xfrm>
            <a:off x="15040062" y="1114180"/>
            <a:ext cx="2328843" cy="275998"/>
          </a:xfrm>
          <a:prstGeom prst="rect">
            <a:avLst/>
          </a:prstGeom>
        </p:spPr>
        <p:txBody>
          <a:bodyPr lIns="0" tIns="0" rIns="0" bIns="0" rtlCol="0" anchor="t">
            <a:spAutoFit/>
          </a:bodyPr>
          <a:lstStyle/>
          <a:p>
            <a:pPr algn="l">
              <a:lnSpc>
                <a:spcPts val="2123"/>
              </a:lnSpc>
            </a:pPr>
            <a:r>
              <a:rPr lang="en-US" sz="1830">
                <a:solidFill>
                  <a:srgbClr val="FFFFFF"/>
                </a:solidFill>
                <a:latin typeface="Montserrat"/>
                <a:ea typeface="Montserrat"/>
                <a:cs typeface="Montserrat"/>
                <a:sym typeface="Montserrat"/>
              </a:rPr>
              <a:t>INFORMATION</a:t>
            </a:r>
          </a:p>
        </p:txBody>
      </p:sp>
      <p:sp>
        <p:nvSpPr>
          <p:cNvPr id="15" name="TextBox 15"/>
          <p:cNvSpPr txBox="1"/>
          <p:nvPr/>
        </p:nvSpPr>
        <p:spPr>
          <a:xfrm>
            <a:off x="1470894" y="2212563"/>
            <a:ext cx="7743014" cy="996081"/>
          </a:xfrm>
          <a:prstGeom prst="rect">
            <a:avLst/>
          </a:prstGeom>
        </p:spPr>
        <p:txBody>
          <a:bodyPr lIns="0" tIns="0" rIns="0" bIns="0" rtlCol="0" anchor="t">
            <a:spAutoFit/>
          </a:bodyPr>
          <a:lstStyle/>
          <a:p>
            <a:pPr algn="ctr">
              <a:lnSpc>
                <a:spcPts val="7776"/>
              </a:lnSpc>
            </a:pPr>
            <a:r>
              <a:rPr lang="en-US" sz="6703" b="1">
                <a:solidFill>
                  <a:srgbClr val="FFFFFF"/>
                </a:solidFill>
                <a:latin typeface="Montserrat Bold"/>
                <a:ea typeface="Montserrat Bold"/>
                <a:cs typeface="Montserrat Bold"/>
                <a:sym typeface="Montserrat Bold"/>
              </a:rPr>
              <a:t>METHODOLOGY</a:t>
            </a:r>
          </a:p>
        </p:txBody>
      </p:sp>
      <p:sp>
        <p:nvSpPr>
          <p:cNvPr id="16" name="TextBox 16"/>
          <p:cNvSpPr txBox="1"/>
          <p:nvPr/>
        </p:nvSpPr>
        <p:spPr>
          <a:xfrm>
            <a:off x="1689878" y="3564262"/>
            <a:ext cx="7805565" cy="649440"/>
          </a:xfrm>
          <a:prstGeom prst="rect">
            <a:avLst/>
          </a:prstGeom>
        </p:spPr>
        <p:txBody>
          <a:bodyPr lIns="0" tIns="0" rIns="0" bIns="0" rtlCol="0" anchor="t">
            <a:spAutoFit/>
          </a:bodyPr>
          <a:lstStyle/>
          <a:p>
            <a:pPr algn="l">
              <a:lnSpc>
                <a:spcPts val="2572"/>
              </a:lnSpc>
            </a:pPr>
            <a:r>
              <a:rPr lang="en-US" sz="2217" b="1">
                <a:solidFill>
                  <a:srgbClr val="FFFFFF"/>
                </a:solidFill>
                <a:latin typeface="Montserrat Bold"/>
                <a:ea typeface="Montserrat Bold"/>
                <a:cs typeface="Montserrat Bold"/>
                <a:sym typeface="Montserrat Bold"/>
              </a:rPr>
              <a:t>COMBINE THE THREE MISSIONS, WHICH WILL ALLOW:</a:t>
            </a:r>
          </a:p>
          <a:p>
            <a:pPr algn="l">
              <a:lnSpc>
                <a:spcPts val="2572"/>
              </a:lnSpc>
              <a:spcBef>
                <a:spcPct val="0"/>
              </a:spcBef>
            </a:pPr>
            <a:endParaRPr lang="en-US" sz="2217" b="1">
              <a:solidFill>
                <a:srgbClr val="FFFFFF"/>
              </a:solidFill>
              <a:latin typeface="Montserrat Bold"/>
              <a:ea typeface="Montserrat Bold"/>
              <a:cs typeface="Montserrat Bold"/>
              <a:sym typeface="Montserrat Bold"/>
            </a:endParaRPr>
          </a:p>
        </p:txBody>
      </p:sp>
      <p:sp>
        <p:nvSpPr>
          <p:cNvPr id="17" name="TextBox 17"/>
          <p:cNvSpPr txBox="1"/>
          <p:nvPr/>
        </p:nvSpPr>
        <p:spPr>
          <a:xfrm>
            <a:off x="1901505" y="4704955"/>
            <a:ext cx="7242495" cy="886614"/>
          </a:xfrm>
          <a:prstGeom prst="rect">
            <a:avLst/>
          </a:prstGeom>
        </p:spPr>
        <p:txBody>
          <a:bodyPr lIns="0" tIns="0" rIns="0" bIns="0" rtlCol="0" anchor="t">
            <a:spAutoFit/>
          </a:bodyPr>
          <a:lstStyle/>
          <a:p>
            <a:pPr algn="l">
              <a:lnSpc>
                <a:spcPts val="2355"/>
              </a:lnSpc>
            </a:pPr>
            <a:r>
              <a:rPr lang="en-US" sz="2030">
                <a:solidFill>
                  <a:srgbClr val="FFFFFF"/>
                </a:solidFill>
                <a:latin typeface="Montserrat"/>
                <a:ea typeface="Montserrat"/>
                <a:cs typeface="Montserrat"/>
                <a:sym typeface="Montserrat"/>
              </a:rPr>
              <a:t>Train a general model that learns common patterns across missions.</a:t>
            </a:r>
          </a:p>
          <a:p>
            <a:pPr algn="l">
              <a:lnSpc>
                <a:spcPts val="2355"/>
              </a:lnSpc>
              <a:spcBef>
                <a:spcPct val="0"/>
              </a:spcBef>
            </a:pPr>
            <a:endParaRPr lang="en-US" sz="2030">
              <a:solidFill>
                <a:srgbClr val="FFFFFF"/>
              </a:solidFill>
              <a:latin typeface="Montserrat"/>
              <a:ea typeface="Montserrat"/>
              <a:cs typeface="Montserrat"/>
              <a:sym typeface="Montserrat"/>
            </a:endParaRPr>
          </a:p>
        </p:txBody>
      </p:sp>
      <p:sp>
        <p:nvSpPr>
          <p:cNvPr id="18" name="TextBox 18"/>
          <p:cNvSpPr txBox="1"/>
          <p:nvPr/>
        </p:nvSpPr>
        <p:spPr>
          <a:xfrm>
            <a:off x="1971413" y="7510300"/>
            <a:ext cx="7242495" cy="591339"/>
          </a:xfrm>
          <a:prstGeom prst="rect">
            <a:avLst/>
          </a:prstGeom>
        </p:spPr>
        <p:txBody>
          <a:bodyPr lIns="0" tIns="0" rIns="0" bIns="0" rtlCol="0" anchor="t">
            <a:spAutoFit/>
          </a:bodyPr>
          <a:lstStyle/>
          <a:p>
            <a:pPr algn="l">
              <a:lnSpc>
                <a:spcPts val="2355"/>
              </a:lnSpc>
              <a:spcBef>
                <a:spcPct val="0"/>
              </a:spcBef>
            </a:pPr>
            <a:r>
              <a:rPr lang="en-US" sz="2030">
                <a:solidFill>
                  <a:srgbClr val="FFFFFF"/>
                </a:solidFill>
                <a:latin typeface="Montserrat"/>
                <a:ea typeface="Montserrat"/>
                <a:cs typeface="Montserrat"/>
                <a:sym typeface="Montserrat"/>
              </a:rPr>
              <a:t>Filter or do cross-validation by mission if you wish later.</a:t>
            </a:r>
          </a:p>
        </p:txBody>
      </p:sp>
      <p:sp>
        <p:nvSpPr>
          <p:cNvPr id="19" name="TextBox 19"/>
          <p:cNvSpPr txBox="1"/>
          <p:nvPr/>
        </p:nvSpPr>
        <p:spPr>
          <a:xfrm>
            <a:off x="1901505" y="6274530"/>
            <a:ext cx="7242495" cy="591339"/>
          </a:xfrm>
          <a:prstGeom prst="rect">
            <a:avLst/>
          </a:prstGeom>
        </p:spPr>
        <p:txBody>
          <a:bodyPr lIns="0" tIns="0" rIns="0" bIns="0" rtlCol="0" anchor="t">
            <a:spAutoFit/>
          </a:bodyPr>
          <a:lstStyle/>
          <a:p>
            <a:pPr algn="l">
              <a:lnSpc>
                <a:spcPts val="2355"/>
              </a:lnSpc>
            </a:pPr>
            <a:r>
              <a:rPr lang="en-US" sz="2030">
                <a:solidFill>
                  <a:srgbClr val="FFFFFF"/>
                </a:solidFill>
                <a:latin typeface="Montserrat"/>
                <a:ea typeface="Montserrat"/>
                <a:cs typeface="Montserrat"/>
                <a:sym typeface="Montserrat"/>
              </a:rPr>
              <a:t>Evaluate if certain missions introduce biases.</a:t>
            </a:r>
          </a:p>
          <a:p>
            <a:pPr algn="l">
              <a:lnSpc>
                <a:spcPts val="2355"/>
              </a:lnSpc>
              <a:spcBef>
                <a:spcPct val="0"/>
              </a:spcBef>
            </a:pPr>
            <a:endParaRPr lang="en-US" sz="2030">
              <a:solidFill>
                <a:srgbClr val="FFFFFF"/>
              </a:solidFill>
              <a:latin typeface="Montserrat"/>
              <a:ea typeface="Montserrat"/>
              <a:cs typeface="Montserrat"/>
              <a:sym typeface="Montserrat"/>
            </a:endParaRPr>
          </a:p>
        </p:txBody>
      </p:sp>
      <p:sp>
        <p:nvSpPr>
          <p:cNvPr id="20" name="TextBox 20"/>
          <p:cNvSpPr txBox="1"/>
          <p:nvPr/>
        </p:nvSpPr>
        <p:spPr>
          <a:xfrm>
            <a:off x="2027130" y="1153463"/>
            <a:ext cx="1464824" cy="275998"/>
          </a:xfrm>
          <a:prstGeom prst="rect">
            <a:avLst/>
          </a:prstGeom>
        </p:spPr>
        <p:txBody>
          <a:bodyPr lIns="0" tIns="0" rIns="0" bIns="0" rtlCol="0" anchor="t">
            <a:spAutoFit/>
          </a:bodyPr>
          <a:lstStyle/>
          <a:p>
            <a:pPr algn="l">
              <a:lnSpc>
                <a:spcPts val="2123"/>
              </a:lnSpc>
            </a:pPr>
            <a:r>
              <a:rPr lang="en-US" sz="1830" b="1">
                <a:solidFill>
                  <a:srgbClr val="FFFFFF"/>
                </a:solidFill>
                <a:latin typeface="Montserrat Bold"/>
                <a:ea typeface="Montserrat Bold"/>
                <a:cs typeface="Montserrat Bold"/>
                <a:sym typeface="Montserrat Bold"/>
              </a:rPr>
              <a:t>FLDSMDFR</a:t>
            </a:r>
          </a:p>
        </p:txBody>
      </p:sp>
      <p:sp>
        <p:nvSpPr>
          <p:cNvPr id="21" name="Freeform 21"/>
          <p:cNvSpPr/>
          <p:nvPr/>
        </p:nvSpPr>
        <p:spPr>
          <a:xfrm>
            <a:off x="1368198" y="1028700"/>
            <a:ext cx="525524" cy="525524"/>
          </a:xfrm>
          <a:custGeom>
            <a:avLst/>
            <a:gdLst/>
            <a:ahLst/>
            <a:cxnLst/>
            <a:rect l="l" t="t" r="r" b="b"/>
            <a:pathLst>
              <a:path w="525524" h="525524">
                <a:moveTo>
                  <a:pt x="0" y="0"/>
                </a:moveTo>
                <a:lnTo>
                  <a:pt x="525524" y="0"/>
                </a:lnTo>
                <a:lnTo>
                  <a:pt x="525524" y="525524"/>
                </a:lnTo>
                <a:lnTo>
                  <a:pt x="0" y="52552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0C13"/>
        </a:solidFill>
        <a:effectLst/>
      </p:bgPr>
    </p:bg>
    <p:spTree>
      <p:nvGrpSpPr>
        <p:cNvPr id="1" name=""/>
        <p:cNvGrpSpPr/>
        <p:nvPr/>
      </p:nvGrpSpPr>
      <p:grpSpPr>
        <a:xfrm>
          <a:off x="0" y="0"/>
          <a:ext cx="0" cy="0"/>
          <a:chOff x="0" y="0"/>
          <a:chExt cx="0" cy="0"/>
        </a:xfrm>
      </p:grpSpPr>
      <p:sp>
        <p:nvSpPr>
          <p:cNvPr id="2" name="Freeform 2"/>
          <p:cNvSpPr/>
          <p:nvPr/>
        </p:nvSpPr>
        <p:spPr>
          <a:xfrm>
            <a:off x="0" y="440262"/>
            <a:ext cx="18288000" cy="9406475"/>
          </a:xfrm>
          <a:custGeom>
            <a:avLst/>
            <a:gdLst/>
            <a:ahLst/>
            <a:cxnLst/>
            <a:rect l="l" t="t" r="r" b="b"/>
            <a:pathLst>
              <a:path w="18288000" h="9406475">
                <a:moveTo>
                  <a:pt x="0" y="0"/>
                </a:moveTo>
                <a:lnTo>
                  <a:pt x="18288000" y="0"/>
                </a:lnTo>
                <a:lnTo>
                  <a:pt x="18288000" y="9406476"/>
                </a:lnTo>
                <a:lnTo>
                  <a:pt x="0" y="9406476"/>
                </a:lnTo>
                <a:lnTo>
                  <a:pt x="0" y="0"/>
                </a:lnTo>
                <a:close/>
              </a:path>
            </a:pathLst>
          </a:custGeom>
          <a:blipFill>
            <a:blip r:embed="rId3"/>
            <a:stretch>
              <a:fillRect b="-125"/>
            </a:stretch>
          </a:blipFill>
        </p:spPr>
        <p:txBody>
          <a:bodyPr/>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a:p>
        </p:txBody>
      </p:sp>
      <p:sp>
        <p:nvSpPr>
          <p:cNvPr id="3" name="Freeform 3"/>
          <p:cNvSpPr/>
          <p:nvPr/>
        </p:nvSpPr>
        <p:spPr>
          <a:xfrm>
            <a:off x="1144398" y="1028700"/>
            <a:ext cx="451607" cy="451607"/>
          </a:xfrm>
          <a:custGeom>
            <a:avLst/>
            <a:gdLst/>
            <a:ahLst/>
            <a:cxnLst/>
            <a:rect l="l" t="t" r="r" b="b"/>
            <a:pathLst>
              <a:path w="451607" h="451607">
                <a:moveTo>
                  <a:pt x="0" y="0"/>
                </a:moveTo>
                <a:lnTo>
                  <a:pt x="451608" y="0"/>
                </a:lnTo>
                <a:lnTo>
                  <a:pt x="451608" y="451607"/>
                </a:lnTo>
                <a:lnTo>
                  <a:pt x="0" y="4516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grpSp>
        <p:nvGrpSpPr>
          <p:cNvPr id="4" name="Group 4"/>
          <p:cNvGrpSpPr/>
          <p:nvPr/>
        </p:nvGrpSpPr>
        <p:grpSpPr>
          <a:xfrm>
            <a:off x="10423345" y="850572"/>
            <a:ext cx="8245329" cy="780912"/>
            <a:chOff x="0" y="0"/>
            <a:chExt cx="2171609" cy="205672"/>
          </a:xfrm>
        </p:grpSpPr>
        <p:sp>
          <p:nvSpPr>
            <p:cNvPr id="5" name="Freeform 5"/>
            <p:cNvSpPr/>
            <p:nvPr/>
          </p:nvSpPr>
          <p:spPr>
            <a:xfrm>
              <a:off x="0" y="0"/>
              <a:ext cx="2171609" cy="205672"/>
            </a:xfrm>
            <a:custGeom>
              <a:avLst/>
              <a:gdLst/>
              <a:ahLst/>
              <a:cxnLst/>
              <a:rect l="l" t="t" r="r" b="b"/>
              <a:pathLst>
                <a:path w="2171609" h="205672">
                  <a:moveTo>
                    <a:pt x="0" y="0"/>
                  </a:moveTo>
                  <a:lnTo>
                    <a:pt x="2171609" y="0"/>
                  </a:lnTo>
                  <a:lnTo>
                    <a:pt x="2171609" y="205672"/>
                  </a:lnTo>
                  <a:lnTo>
                    <a:pt x="0" y="205672"/>
                  </a:lnTo>
                  <a:close/>
                </a:path>
              </a:pathLst>
            </a:custGeom>
            <a:solidFill>
              <a:srgbClr val="000000">
                <a:alpha val="0"/>
              </a:srgbClr>
            </a:solidFill>
            <a:ln w="19050" cap="sq">
              <a:gradFill>
                <a:gsLst>
                  <a:gs pos="0">
                    <a:srgbClr val="FFFFFF">
                      <a:alpha val="36000"/>
                    </a:srgbClr>
                  </a:gs>
                  <a:gs pos="100000">
                    <a:srgbClr val="9B9B9B">
                      <a:alpha val="0"/>
                    </a:srgbClr>
                  </a:gs>
                </a:gsLst>
                <a:lin ang="0"/>
              </a:gradFill>
              <a:prstDash val="solid"/>
              <a:miter/>
            </a:ln>
          </p:spPr>
          <p:txBody>
            <a:bodyPr/>
            <a:lstStyle/>
            <a:p>
              <a:endParaRPr lang="es-MX"/>
            </a:p>
          </p:txBody>
        </p:sp>
        <p:sp>
          <p:nvSpPr>
            <p:cNvPr id="6" name="TextBox 6"/>
            <p:cNvSpPr txBox="1"/>
            <p:nvPr/>
          </p:nvSpPr>
          <p:spPr>
            <a:xfrm>
              <a:off x="0" y="-38100"/>
              <a:ext cx="2171609" cy="243772"/>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6633248" y="8856646"/>
            <a:ext cx="486561" cy="486561"/>
          </a:xfrm>
          <a:custGeom>
            <a:avLst/>
            <a:gdLst/>
            <a:ahLst/>
            <a:cxnLst/>
            <a:rect l="l" t="t" r="r" b="b"/>
            <a:pathLst>
              <a:path w="486561" h="486561">
                <a:moveTo>
                  <a:pt x="0" y="0"/>
                </a:moveTo>
                <a:lnTo>
                  <a:pt x="486561" y="0"/>
                </a:lnTo>
                <a:lnTo>
                  <a:pt x="486561" y="486561"/>
                </a:lnTo>
                <a:lnTo>
                  <a:pt x="0" y="486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a:p>
        </p:txBody>
      </p:sp>
      <p:grpSp>
        <p:nvGrpSpPr>
          <p:cNvPr id="8" name="Group 8"/>
          <p:cNvGrpSpPr/>
          <p:nvPr/>
        </p:nvGrpSpPr>
        <p:grpSpPr>
          <a:xfrm>
            <a:off x="940932" y="4937772"/>
            <a:ext cx="3825216" cy="3203462"/>
            <a:chOff x="0" y="0"/>
            <a:chExt cx="970555" cy="812800"/>
          </a:xfrm>
        </p:grpSpPr>
        <p:sp>
          <p:nvSpPr>
            <p:cNvPr id="9" name="Freeform 9"/>
            <p:cNvSpPr/>
            <p:nvPr/>
          </p:nvSpPr>
          <p:spPr>
            <a:xfrm>
              <a:off x="0" y="0"/>
              <a:ext cx="970555" cy="812800"/>
            </a:xfrm>
            <a:custGeom>
              <a:avLst/>
              <a:gdLst/>
              <a:ahLst/>
              <a:cxnLst/>
              <a:rect l="l" t="t" r="r" b="b"/>
              <a:pathLst>
                <a:path w="970555" h="812800">
                  <a:moveTo>
                    <a:pt x="46550" y="0"/>
                  </a:moveTo>
                  <a:lnTo>
                    <a:pt x="924005" y="0"/>
                  </a:lnTo>
                  <a:cubicBezTo>
                    <a:pt x="936351" y="0"/>
                    <a:pt x="948191" y="4904"/>
                    <a:pt x="956921" y="13634"/>
                  </a:cubicBezTo>
                  <a:cubicBezTo>
                    <a:pt x="965651" y="22364"/>
                    <a:pt x="970555" y="34204"/>
                    <a:pt x="970555" y="46550"/>
                  </a:cubicBezTo>
                  <a:lnTo>
                    <a:pt x="970555" y="766250"/>
                  </a:lnTo>
                  <a:cubicBezTo>
                    <a:pt x="970555" y="778596"/>
                    <a:pt x="965651" y="790436"/>
                    <a:pt x="956921" y="799166"/>
                  </a:cubicBezTo>
                  <a:cubicBezTo>
                    <a:pt x="948191" y="807896"/>
                    <a:pt x="936351" y="812800"/>
                    <a:pt x="924005" y="812800"/>
                  </a:cubicBezTo>
                  <a:lnTo>
                    <a:pt x="46550" y="812800"/>
                  </a:lnTo>
                  <a:cubicBezTo>
                    <a:pt x="34204" y="812800"/>
                    <a:pt x="22364" y="807896"/>
                    <a:pt x="13634" y="799166"/>
                  </a:cubicBezTo>
                  <a:cubicBezTo>
                    <a:pt x="4904" y="790436"/>
                    <a:pt x="0" y="778596"/>
                    <a:pt x="0" y="766250"/>
                  </a:cubicBezTo>
                  <a:lnTo>
                    <a:pt x="0" y="46550"/>
                  </a:lnTo>
                  <a:cubicBezTo>
                    <a:pt x="0" y="34204"/>
                    <a:pt x="4904" y="22364"/>
                    <a:pt x="13634" y="13634"/>
                  </a:cubicBezTo>
                  <a:cubicBezTo>
                    <a:pt x="22364" y="4904"/>
                    <a:pt x="34204" y="0"/>
                    <a:pt x="46550" y="0"/>
                  </a:cubicBezTo>
                  <a:close/>
                </a:path>
              </a:pathLst>
            </a:custGeom>
            <a:blipFill>
              <a:blip r:embed="rId8"/>
              <a:stretch>
                <a:fillRect r="-9233"/>
              </a:stretch>
            </a:blipFill>
            <a:ln w="19050" cap="rnd">
              <a:gradFill>
                <a:gsLst>
                  <a:gs pos="0">
                    <a:srgbClr val="FFFFFF">
                      <a:alpha val="100000"/>
                    </a:srgbClr>
                  </a:gs>
                  <a:gs pos="100000">
                    <a:srgbClr val="9B9B9B">
                      <a:alpha val="0"/>
                    </a:srgbClr>
                  </a:gs>
                </a:gsLst>
                <a:lin ang="0"/>
              </a:gradFill>
              <a:prstDash val="solid"/>
              <a:round/>
            </a:ln>
          </p:spPr>
          <p:txBody>
            <a:bodyPr/>
            <a:lstStyle/>
            <a:p>
              <a:endParaRPr lang="es-MX"/>
            </a:p>
          </p:txBody>
        </p:sp>
      </p:grpSp>
      <p:grpSp>
        <p:nvGrpSpPr>
          <p:cNvPr id="10" name="Group 10"/>
          <p:cNvGrpSpPr/>
          <p:nvPr/>
        </p:nvGrpSpPr>
        <p:grpSpPr>
          <a:xfrm>
            <a:off x="5246688" y="4937772"/>
            <a:ext cx="3825216" cy="3203462"/>
            <a:chOff x="0" y="0"/>
            <a:chExt cx="970555" cy="812800"/>
          </a:xfrm>
        </p:grpSpPr>
        <p:sp>
          <p:nvSpPr>
            <p:cNvPr id="11" name="Freeform 11"/>
            <p:cNvSpPr/>
            <p:nvPr/>
          </p:nvSpPr>
          <p:spPr>
            <a:xfrm>
              <a:off x="0" y="0"/>
              <a:ext cx="970555" cy="812800"/>
            </a:xfrm>
            <a:custGeom>
              <a:avLst/>
              <a:gdLst/>
              <a:ahLst/>
              <a:cxnLst/>
              <a:rect l="l" t="t" r="r" b="b"/>
              <a:pathLst>
                <a:path w="970555" h="812800">
                  <a:moveTo>
                    <a:pt x="46550" y="0"/>
                  </a:moveTo>
                  <a:lnTo>
                    <a:pt x="924005" y="0"/>
                  </a:lnTo>
                  <a:cubicBezTo>
                    <a:pt x="936351" y="0"/>
                    <a:pt x="948191" y="4904"/>
                    <a:pt x="956921" y="13634"/>
                  </a:cubicBezTo>
                  <a:cubicBezTo>
                    <a:pt x="965651" y="22364"/>
                    <a:pt x="970555" y="34204"/>
                    <a:pt x="970555" y="46550"/>
                  </a:cubicBezTo>
                  <a:lnTo>
                    <a:pt x="970555" y="766250"/>
                  </a:lnTo>
                  <a:cubicBezTo>
                    <a:pt x="970555" y="778596"/>
                    <a:pt x="965651" y="790436"/>
                    <a:pt x="956921" y="799166"/>
                  </a:cubicBezTo>
                  <a:cubicBezTo>
                    <a:pt x="948191" y="807896"/>
                    <a:pt x="936351" y="812800"/>
                    <a:pt x="924005" y="812800"/>
                  </a:cubicBezTo>
                  <a:lnTo>
                    <a:pt x="46550" y="812800"/>
                  </a:lnTo>
                  <a:cubicBezTo>
                    <a:pt x="34204" y="812800"/>
                    <a:pt x="22364" y="807896"/>
                    <a:pt x="13634" y="799166"/>
                  </a:cubicBezTo>
                  <a:cubicBezTo>
                    <a:pt x="4904" y="790436"/>
                    <a:pt x="0" y="778596"/>
                    <a:pt x="0" y="766250"/>
                  </a:cubicBezTo>
                  <a:lnTo>
                    <a:pt x="0" y="46550"/>
                  </a:lnTo>
                  <a:cubicBezTo>
                    <a:pt x="0" y="34204"/>
                    <a:pt x="4904" y="22364"/>
                    <a:pt x="13634" y="13634"/>
                  </a:cubicBezTo>
                  <a:cubicBezTo>
                    <a:pt x="22364" y="4904"/>
                    <a:pt x="34204" y="0"/>
                    <a:pt x="46550" y="0"/>
                  </a:cubicBezTo>
                  <a:close/>
                </a:path>
              </a:pathLst>
            </a:custGeom>
            <a:blipFill>
              <a:blip r:embed="rId9"/>
              <a:stretch>
                <a:fillRect r="-8955"/>
              </a:stretch>
            </a:blipFill>
            <a:ln w="19050" cap="rnd">
              <a:gradFill>
                <a:gsLst>
                  <a:gs pos="0">
                    <a:srgbClr val="FFFFFF">
                      <a:alpha val="100000"/>
                    </a:srgbClr>
                  </a:gs>
                  <a:gs pos="100000">
                    <a:srgbClr val="9B9B9B">
                      <a:alpha val="0"/>
                    </a:srgbClr>
                  </a:gs>
                </a:gsLst>
                <a:lin ang="0"/>
              </a:gradFill>
              <a:prstDash val="solid"/>
              <a:round/>
            </a:ln>
          </p:spPr>
          <p:txBody>
            <a:bodyPr/>
            <a:lstStyle/>
            <a:p>
              <a:endParaRPr lang="es-MX"/>
            </a:p>
          </p:txBody>
        </p:sp>
      </p:grpSp>
      <p:grpSp>
        <p:nvGrpSpPr>
          <p:cNvPr id="12" name="Group 12"/>
          <p:cNvGrpSpPr/>
          <p:nvPr/>
        </p:nvGrpSpPr>
        <p:grpSpPr>
          <a:xfrm>
            <a:off x="9554160" y="4937772"/>
            <a:ext cx="3825216" cy="3203462"/>
            <a:chOff x="0" y="0"/>
            <a:chExt cx="970555" cy="812800"/>
          </a:xfrm>
        </p:grpSpPr>
        <p:sp>
          <p:nvSpPr>
            <p:cNvPr id="13" name="Freeform 13"/>
            <p:cNvSpPr/>
            <p:nvPr/>
          </p:nvSpPr>
          <p:spPr>
            <a:xfrm>
              <a:off x="0" y="0"/>
              <a:ext cx="970555" cy="812800"/>
            </a:xfrm>
            <a:custGeom>
              <a:avLst/>
              <a:gdLst/>
              <a:ahLst/>
              <a:cxnLst/>
              <a:rect l="l" t="t" r="r" b="b"/>
              <a:pathLst>
                <a:path w="970555" h="812800">
                  <a:moveTo>
                    <a:pt x="46550" y="0"/>
                  </a:moveTo>
                  <a:lnTo>
                    <a:pt x="924005" y="0"/>
                  </a:lnTo>
                  <a:cubicBezTo>
                    <a:pt x="936351" y="0"/>
                    <a:pt x="948191" y="4904"/>
                    <a:pt x="956921" y="13634"/>
                  </a:cubicBezTo>
                  <a:cubicBezTo>
                    <a:pt x="965651" y="22364"/>
                    <a:pt x="970555" y="34204"/>
                    <a:pt x="970555" y="46550"/>
                  </a:cubicBezTo>
                  <a:lnTo>
                    <a:pt x="970555" y="766250"/>
                  </a:lnTo>
                  <a:cubicBezTo>
                    <a:pt x="970555" y="778596"/>
                    <a:pt x="965651" y="790436"/>
                    <a:pt x="956921" y="799166"/>
                  </a:cubicBezTo>
                  <a:cubicBezTo>
                    <a:pt x="948191" y="807896"/>
                    <a:pt x="936351" y="812800"/>
                    <a:pt x="924005" y="812800"/>
                  </a:cubicBezTo>
                  <a:lnTo>
                    <a:pt x="46550" y="812800"/>
                  </a:lnTo>
                  <a:cubicBezTo>
                    <a:pt x="34204" y="812800"/>
                    <a:pt x="22364" y="807896"/>
                    <a:pt x="13634" y="799166"/>
                  </a:cubicBezTo>
                  <a:cubicBezTo>
                    <a:pt x="4904" y="790436"/>
                    <a:pt x="0" y="778596"/>
                    <a:pt x="0" y="766250"/>
                  </a:cubicBezTo>
                  <a:lnTo>
                    <a:pt x="0" y="46550"/>
                  </a:lnTo>
                  <a:cubicBezTo>
                    <a:pt x="0" y="34204"/>
                    <a:pt x="4904" y="22364"/>
                    <a:pt x="13634" y="13634"/>
                  </a:cubicBezTo>
                  <a:cubicBezTo>
                    <a:pt x="22364" y="4904"/>
                    <a:pt x="34204" y="0"/>
                    <a:pt x="46550" y="0"/>
                  </a:cubicBezTo>
                  <a:close/>
                </a:path>
              </a:pathLst>
            </a:custGeom>
            <a:blipFill>
              <a:blip r:embed="rId10"/>
              <a:stretch>
                <a:fillRect r="-10877"/>
              </a:stretch>
            </a:blipFill>
            <a:ln w="19050" cap="rnd">
              <a:gradFill>
                <a:gsLst>
                  <a:gs pos="0">
                    <a:srgbClr val="FFFFFF">
                      <a:alpha val="100000"/>
                    </a:srgbClr>
                  </a:gs>
                  <a:gs pos="100000">
                    <a:srgbClr val="9B9B9B">
                      <a:alpha val="0"/>
                    </a:srgbClr>
                  </a:gs>
                </a:gsLst>
                <a:lin ang="0"/>
              </a:gradFill>
              <a:prstDash val="solid"/>
              <a:round/>
            </a:ln>
          </p:spPr>
          <p:txBody>
            <a:bodyPr/>
            <a:lstStyle/>
            <a:p>
              <a:endParaRPr lang="es-MX"/>
            </a:p>
          </p:txBody>
        </p:sp>
      </p:grpSp>
      <p:grpSp>
        <p:nvGrpSpPr>
          <p:cNvPr id="14" name="Group 14"/>
          <p:cNvGrpSpPr/>
          <p:nvPr/>
        </p:nvGrpSpPr>
        <p:grpSpPr>
          <a:xfrm>
            <a:off x="13778923" y="4937772"/>
            <a:ext cx="3825216" cy="3203462"/>
            <a:chOff x="0" y="0"/>
            <a:chExt cx="970555" cy="812800"/>
          </a:xfrm>
        </p:grpSpPr>
        <p:sp>
          <p:nvSpPr>
            <p:cNvPr id="15" name="Freeform 15"/>
            <p:cNvSpPr/>
            <p:nvPr/>
          </p:nvSpPr>
          <p:spPr>
            <a:xfrm>
              <a:off x="0" y="0"/>
              <a:ext cx="970555" cy="812800"/>
            </a:xfrm>
            <a:custGeom>
              <a:avLst/>
              <a:gdLst/>
              <a:ahLst/>
              <a:cxnLst/>
              <a:rect l="l" t="t" r="r" b="b"/>
              <a:pathLst>
                <a:path w="970555" h="812800">
                  <a:moveTo>
                    <a:pt x="46550" y="0"/>
                  </a:moveTo>
                  <a:lnTo>
                    <a:pt x="924005" y="0"/>
                  </a:lnTo>
                  <a:cubicBezTo>
                    <a:pt x="936351" y="0"/>
                    <a:pt x="948191" y="4904"/>
                    <a:pt x="956921" y="13634"/>
                  </a:cubicBezTo>
                  <a:cubicBezTo>
                    <a:pt x="965651" y="22364"/>
                    <a:pt x="970555" y="34204"/>
                    <a:pt x="970555" y="46550"/>
                  </a:cubicBezTo>
                  <a:lnTo>
                    <a:pt x="970555" y="766250"/>
                  </a:lnTo>
                  <a:cubicBezTo>
                    <a:pt x="970555" y="778596"/>
                    <a:pt x="965651" y="790436"/>
                    <a:pt x="956921" y="799166"/>
                  </a:cubicBezTo>
                  <a:cubicBezTo>
                    <a:pt x="948191" y="807896"/>
                    <a:pt x="936351" y="812800"/>
                    <a:pt x="924005" y="812800"/>
                  </a:cubicBezTo>
                  <a:lnTo>
                    <a:pt x="46550" y="812800"/>
                  </a:lnTo>
                  <a:cubicBezTo>
                    <a:pt x="34204" y="812800"/>
                    <a:pt x="22364" y="807896"/>
                    <a:pt x="13634" y="799166"/>
                  </a:cubicBezTo>
                  <a:cubicBezTo>
                    <a:pt x="4904" y="790436"/>
                    <a:pt x="0" y="778596"/>
                    <a:pt x="0" y="766250"/>
                  </a:cubicBezTo>
                  <a:lnTo>
                    <a:pt x="0" y="46550"/>
                  </a:lnTo>
                  <a:cubicBezTo>
                    <a:pt x="0" y="34204"/>
                    <a:pt x="4904" y="22364"/>
                    <a:pt x="13634" y="13634"/>
                  </a:cubicBezTo>
                  <a:cubicBezTo>
                    <a:pt x="22364" y="4904"/>
                    <a:pt x="34204" y="0"/>
                    <a:pt x="46550" y="0"/>
                  </a:cubicBezTo>
                  <a:close/>
                </a:path>
              </a:pathLst>
            </a:custGeom>
            <a:blipFill>
              <a:blip r:embed="rId11"/>
              <a:stretch>
                <a:fillRect r="-9233"/>
              </a:stretch>
            </a:blipFill>
            <a:ln w="19050" cap="rnd">
              <a:gradFill>
                <a:gsLst>
                  <a:gs pos="0">
                    <a:srgbClr val="FFFFFF">
                      <a:alpha val="100000"/>
                    </a:srgbClr>
                  </a:gs>
                  <a:gs pos="100000">
                    <a:srgbClr val="9B9B9B">
                      <a:alpha val="0"/>
                    </a:srgbClr>
                  </a:gs>
                </a:gsLst>
                <a:lin ang="0"/>
              </a:gradFill>
              <a:prstDash val="solid"/>
              <a:round/>
            </a:ln>
          </p:spPr>
          <p:txBody>
            <a:bodyPr/>
            <a:lstStyle/>
            <a:p>
              <a:endParaRPr lang="es-MX"/>
            </a:p>
          </p:txBody>
        </p:sp>
      </p:grpSp>
      <p:sp>
        <p:nvSpPr>
          <p:cNvPr id="16" name="TextBox 16"/>
          <p:cNvSpPr txBox="1"/>
          <p:nvPr/>
        </p:nvSpPr>
        <p:spPr>
          <a:xfrm>
            <a:off x="1919816" y="1118845"/>
            <a:ext cx="1867448" cy="275982"/>
          </a:xfrm>
          <a:prstGeom prst="rect">
            <a:avLst/>
          </a:prstGeom>
        </p:spPr>
        <p:txBody>
          <a:bodyPr lIns="0" tIns="0" rIns="0" bIns="0" rtlCol="0" anchor="t">
            <a:spAutoFit/>
          </a:bodyPr>
          <a:lstStyle/>
          <a:p>
            <a:pPr algn="l">
              <a:lnSpc>
                <a:spcPts val="2123"/>
              </a:lnSpc>
            </a:pPr>
            <a:r>
              <a:rPr lang="en-US" sz="1830" b="1">
                <a:solidFill>
                  <a:srgbClr val="FFFFFF"/>
                </a:solidFill>
                <a:latin typeface="Montserrat Bold"/>
                <a:ea typeface="Montserrat Bold"/>
                <a:cs typeface="Montserrat Bold"/>
                <a:sym typeface="Montserrat Bold"/>
              </a:rPr>
              <a:t>FLDSMDFR</a:t>
            </a:r>
          </a:p>
        </p:txBody>
      </p:sp>
      <p:sp>
        <p:nvSpPr>
          <p:cNvPr id="17" name="TextBox 17"/>
          <p:cNvSpPr txBox="1"/>
          <p:nvPr/>
        </p:nvSpPr>
        <p:spPr>
          <a:xfrm>
            <a:off x="11002161" y="1114180"/>
            <a:ext cx="1028549" cy="275998"/>
          </a:xfrm>
          <a:prstGeom prst="rect">
            <a:avLst/>
          </a:prstGeom>
        </p:spPr>
        <p:txBody>
          <a:bodyPr lIns="0" tIns="0" rIns="0" bIns="0" rtlCol="0" anchor="t">
            <a:spAutoFit/>
          </a:bodyPr>
          <a:lstStyle/>
          <a:p>
            <a:pPr algn="l">
              <a:lnSpc>
                <a:spcPts val="2123"/>
              </a:lnSpc>
            </a:pPr>
            <a:r>
              <a:rPr lang="en-US" sz="1830" b="1">
                <a:solidFill>
                  <a:srgbClr val="FFFFFF"/>
                </a:solidFill>
                <a:latin typeface="Montserrat Bold"/>
                <a:ea typeface="Montserrat Bold"/>
                <a:cs typeface="Montserrat Bold"/>
                <a:sym typeface="Montserrat Bold"/>
              </a:rPr>
              <a:t>HOME</a:t>
            </a:r>
          </a:p>
        </p:txBody>
      </p:sp>
      <p:sp>
        <p:nvSpPr>
          <p:cNvPr id="18" name="TextBox 18"/>
          <p:cNvSpPr txBox="1"/>
          <p:nvPr/>
        </p:nvSpPr>
        <p:spPr>
          <a:xfrm>
            <a:off x="12902268" y="1118829"/>
            <a:ext cx="1643742" cy="275998"/>
          </a:xfrm>
          <a:prstGeom prst="rect">
            <a:avLst/>
          </a:prstGeom>
        </p:spPr>
        <p:txBody>
          <a:bodyPr lIns="0" tIns="0" rIns="0" bIns="0" rtlCol="0" anchor="t">
            <a:spAutoFit/>
          </a:bodyPr>
          <a:lstStyle/>
          <a:p>
            <a:pPr algn="l">
              <a:lnSpc>
                <a:spcPts val="2123"/>
              </a:lnSpc>
            </a:pPr>
            <a:r>
              <a:rPr lang="en-US" sz="1830">
                <a:solidFill>
                  <a:srgbClr val="FFFFFF"/>
                </a:solidFill>
                <a:latin typeface="Montserrat"/>
                <a:ea typeface="Montserrat"/>
                <a:cs typeface="Montserrat"/>
                <a:sym typeface="Montserrat"/>
              </a:rPr>
              <a:t>ABOUT US</a:t>
            </a:r>
          </a:p>
        </p:txBody>
      </p:sp>
      <p:sp>
        <p:nvSpPr>
          <p:cNvPr id="19" name="TextBox 19"/>
          <p:cNvSpPr txBox="1"/>
          <p:nvPr/>
        </p:nvSpPr>
        <p:spPr>
          <a:xfrm>
            <a:off x="15040062" y="1114180"/>
            <a:ext cx="2328843" cy="275998"/>
          </a:xfrm>
          <a:prstGeom prst="rect">
            <a:avLst/>
          </a:prstGeom>
        </p:spPr>
        <p:txBody>
          <a:bodyPr lIns="0" tIns="0" rIns="0" bIns="0" rtlCol="0" anchor="t">
            <a:spAutoFit/>
          </a:bodyPr>
          <a:lstStyle/>
          <a:p>
            <a:pPr algn="l">
              <a:lnSpc>
                <a:spcPts val="2123"/>
              </a:lnSpc>
            </a:pPr>
            <a:r>
              <a:rPr lang="en-US" sz="1830">
                <a:solidFill>
                  <a:srgbClr val="FFFFFF"/>
                </a:solidFill>
                <a:latin typeface="Montserrat"/>
                <a:ea typeface="Montserrat"/>
                <a:cs typeface="Montserrat"/>
                <a:sym typeface="Montserrat"/>
              </a:rPr>
              <a:t>INFORMATION</a:t>
            </a:r>
          </a:p>
        </p:txBody>
      </p:sp>
      <p:sp>
        <p:nvSpPr>
          <p:cNvPr id="20" name="TextBox 20"/>
          <p:cNvSpPr txBox="1"/>
          <p:nvPr/>
        </p:nvSpPr>
        <p:spPr>
          <a:xfrm>
            <a:off x="6299053" y="1847883"/>
            <a:ext cx="5689894" cy="996064"/>
          </a:xfrm>
          <a:prstGeom prst="rect">
            <a:avLst/>
          </a:prstGeom>
        </p:spPr>
        <p:txBody>
          <a:bodyPr lIns="0" tIns="0" rIns="0" bIns="0" rtlCol="0" anchor="t">
            <a:spAutoFit/>
          </a:bodyPr>
          <a:lstStyle/>
          <a:p>
            <a:pPr algn="l">
              <a:lnSpc>
                <a:spcPts val="7776"/>
              </a:lnSpc>
            </a:pPr>
            <a:r>
              <a:rPr lang="en-US" sz="6703">
                <a:solidFill>
                  <a:srgbClr val="FFFFFF"/>
                </a:solidFill>
                <a:latin typeface="Montserrat"/>
                <a:ea typeface="Montserrat"/>
                <a:cs typeface="Montserrat"/>
                <a:sym typeface="Montserrat"/>
              </a:rPr>
              <a:t>APPROACH:</a:t>
            </a:r>
          </a:p>
        </p:txBody>
      </p:sp>
      <p:sp>
        <p:nvSpPr>
          <p:cNvPr id="21" name="TextBox 21"/>
          <p:cNvSpPr txBox="1"/>
          <p:nvPr/>
        </p:nvSpPr>
        <p:spPr>
          <a:xfrm>
            <a:off x="3163416" y="8579384"/>
            <a:ext cx="11382594" cy="1076034"/>
          </a:xfrm>
          <a:prstGeom prst="rect">
            <a:avLst/>
          </a:prstGeom>
        </p:spPr>
        <p:txBody>
          <a:bodyPr lIns="0" tIns="0" rIns="0" bIns="0" rtlCol="0" anchor="t">
            <a:spAutoFit/>
          </a:bodyPr>
          <a:lstStyle/>
          <a:p>
            <a:pPr algn="ctr">
              <a:lnSpc>
                <a:spcPts val="2123"/>
              </a:lnSpc>
              <a:spcBef>
                <a:spcPct val="0"/>
              </a:spcBef>
            </a:pPr>
            <a:r>
              <a:rPr lang="en-US" sz="1830">
                <a:solidFill>
                  <a:srgbClr val="FFFFFF"/>
                </a:solidFill>
                <a:latin typeface="Montserrat"/>
                <a:ea typeface="Montserrat"/>
                <a:cs typeface="Montserrat"/>
                <a:sym typeface="Montserrat"/>
              </a:rPr>
              <a:t>Training a large multi-classification model generated the same noise in both classical models (like logistic regression or KNN) and neural networks, due to their similarities, plus the fact that in refuted it only has 2 data points after removing nulls, so the ideal was to maintain 3 key classifications</a:t>
            </a:r>
          </a:p>
        </p:txBody>
      </p:sp>
      <p:sp>
        <p:nvSpPr>
          <p:cNvPr id="22" name="TextBox 22"/>
          <p:cNvSpPr txBox="1"/>
          <p:nvPr/>
        </p:nvSpPr>
        <p:spPr>
          <a:xfrm>
            <a:off x="3678660" y="3053498"/>
            <a:ext cx="10867350" cy="1665632"/>
          </a:xfrm>
          <a:prstGeom prst="rect">
            <a:avLst/>
          </a:prstGeom>
        </p:spPr>
        <p:txBody>
          <a:bodyPr lIns="0" tIns="0" rIns="0" bIns="0" rtlCol="0" anchor="t">
            <a:spAutoFit/>
          </a:bodyPr>
          <a:lstStyle/>
          <a:p>
            <a:pPr algn="ctr">
              <a:lnSpc>
                <a:spcPts val="1891"/>
              </a:lnSpc>
            </a:pPr>
            <a:r>
              <a:rPr lang="en-US" sz="1630">
                <a:solidFill>
                  <a:srgbClr val="FFFFFF"/>
                </a:solidFill>
                <a:latin typeface="Montserrat"/>
                <a:ea typeface="Montserrat"/>
                <a:cs typeface="Montserrat"/>
                <a:sym typeface="Montserrat"/>
              </a:rPr>
              <a:t>Combine the three missions, which will allow:</a:t>
            </a:r>
          </a:p>
          <a:p>
            <a:pPr algn="ctr">
              <a:lnSpc>
                <a:spcPts val="1891"/>
              </a:lnSpc>
            </a:pPr>
            <a:endParaRPr lang="en-US" sz="1630">
              <a:solidFill>
                <a:srgbClr val="FFFFFF"/>
              </a:solidFill>
              <a:latin typeface="Montserrat"/>
              <a:ea typeface="Montserrat"/>
              <a:cs typeface="Montserrat"/>
              <a:sym typeface="Montserrat"/>
            </a:endParaRPr>
          </a:p>
          <a:p>
            <a:pPr algn="ctr">
              <a:lnSpc>
                <a:spcPts val="1891"/>
              </a:lnSpc>
            </a:pPr>
            <a:r>
              <a:rPr lang="en-US" sz="1630">
                <a:solidFill>
                  <a:srgbClr val="FFFFFF"/>
                </a:solidFill>
                <a:latin typeface="Montserrat"/>
                <a:ea typeface="Montserrat"/>
                <a:cs typeface="Montserrat"/>
                <a:sym typeface="Montserrat"/>
              </a:rPr>
              <a:t>Train a general model that learns common patterns across missions.</a:t>
            </a:r>
          </a:p>
          <a:p>
            <a:pPr algn="ctr">
              <a:lnSpc>
                <a:spcPts val="1891"/>
              </a:lnSpc>
            </a:pPr>
            <a:endParaRPr lang="en-US" sz="1630">
              <a:solidFill>
                <a:srgbClr val="FFFFFF"/>
              </a:solidFill>
              <a:latin typeface="Montserrat"/>
              <a:ea typeface="Montserrat"/>
              <a:cs typeface="Montserrat"/>
              <a:sym typeface="Montserrat"/>
            </a:endParaRPr>
          </a:p>
          <a:p>
            <a:pPr algn="ctr">
              <a:lnSpc>
                <a:spcPts val="1891"/>
              </a:lnSpc>
            </a:pPr>
            <a:r>
              <a:rPr lang="en-US" sz="1630">
                <a:solidFill>
                  <a:srgbClr val="FFFFFF"/>
                </a:solidFill>
                <a:latin typeface="Montserrat"/>
                <a:ea typeface="Montserrat"/>
                <a:cs typeface="Montserrat"/>
                <a:sym typeface="Montserrat"/>
              </a:rPr>
              <a:t>Evaluate if certain missions introduce biases.</a:t>
            </a:r>
          </a:p>
          <a:p>
            <a:pPr algn="ctr">
              <a:lnSpc>
                <a:spcPts val="1891"/>
              </a:lnSpc>
            </a:pPr>
            <a:endParaRPr lang="en-US" sz="1630">
              <a:solidFill>
                <a:srgbClr val="FFFFFF"/>
              </a:solidFill>
              <a:latin typeface="Montserrat"/>
              <a:ea typeface="Montserrat"/>
              <a:cs typeface="Montserrat"/>
              <a:sym typeface="Montserrat"/>
            </a:endParaRPr>
          </a:p>
          <a:p>
            <a:pPr algn="ctr">
              <a:lnSpc>
                <a:spcPts val="1891"/>
              </a:lnSpc>
              <a:spcBef>
                <a:spcPct val="0"/>
              </a:spcBef>
            </a:pPr>
            <a:r>
              <a:rPr lang="en-US" sz="1630">
                <a:solidFill>
                  <a:srgbClr val="FFFFFF"/>
                </a:solidFill>
                <a:latin typeface="Montserrat"/>
                <a:ea typeface="Montserrat"/>
                <a:cs typeface="Montserrat"/>
                <a:sym typeface="Montserrat"/>
              </a:rPr>
              <a:t>Filter or do cross-validation by mission if you wish later.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a:p>
        </p:txBody>
      </p:sp>
      <p:sp>
        <p:nvSpPr>
          <p:cNvPr id="3" name="Freeform 3"/>
          <p:cNvSpPr/>
          <p:nvPr/>
        </p:nvSpPr>
        <p:spPr>
          <a:xfrm>
            <a:off x="1144398" y="1028700"/>
            <a:ext cx="451607" cy="451607"/>
          </a:xfrm>
          <a:custGeom>
            <a:avLst/>
            <a:gdLst/>
            <a:ahLst/>
            <a:cxnLst/>
            <a:rect l="l" t="t" r="r" b="b"/>
            <a:pathLst>
              <a:path w="451607" h="451607">
                <a:moveTo>
                  <a:pt x="0" y="0"/>
                </a:moveTo>
                <a:lnTo>
                  <a:pt x="451608" y="0"/>
                </a:lnTo>
                <a:lnTo>
                  <a:pt x="451608" y="451607"/>
                </a:lnTo>
                <a:lnTo>
                  <a:pt x="0" y="4516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grpSp>
        <p:nvGrpSpPr>
          <p:cNvPr id="4" name="Group 4"/>
          <p:cNvGrpSpPr/>
          <p:nvPr/>
        </p:nvGrpSpPr>
        <p:grpSpPr>
          <a:xfrm>
            <a:off x="10423345" y="850572"/>
            <a:ext cx="8245329" cy="780912"/>
            <a:chOff x="0" y="0"/>
            <a:chExt cx="2171609" cy="205672"/>
          </a:xfrm>
        </p:grpSpPr>
        <p:sp>
          <p:nvSpPr>
            <p:cNvPr id="5" name="Freeform 5"/>
            <p:cNvSpPr/>
            <p:nvPr/>
          </p:nvSpPr>
          <p:spPr>
            <a:xfrm>
              <a:off x="0" y="0"/>
              <a:ext cx="2171609" cy="205672"/>
            </a:xfrm>
            <a:custGeom>
              <a:avLst/>
              <a:gdLst/>
              <a:ahLst/>
              <a:cxnLst/>
              <a:rect l="l" t="t" r="r" b="b"/>
              <a:pathLst>
                <a:path w="2171609" h="205672">
                  <a:moveTo>
                    <a:pt x="0" y="0"/>
                  </a:moveTo>
                  <a:lnTo>
                    <a:pt x="2171609" y="0"/>
                  </a:lnTo>
                  <a:lnTo>
                    <a:pt x="2171609" y="205672"/>
                  </a:lnTo>
                  <a:lnTo>
                    <a:pt x="0" y="205672"/>
                  </a:lnTo>
                  <a:close/>
                </a:path>
              </a:pathLst>
            </a:custGeom>
            <a:solidFill>
              <a:srgbClr val="000000">
                <a:alpha val="0"/>
              </a:srgbClr>
            </a:solidFill>
            <a:ln w="19050" cap="sq">
              <a:gradFill>
                <a:gsLst>
                  <a:gs pos="0">
                    <a:srgbClr val="FFFFFF">
                      <a:alpha val="36000"/>
                    </a:srgbClr>
                  </a:gs>
                  <a:gs pos="100000">
                    <a:srgbClr val="9B9B9B">
                      <a:alpha val="0"/>
                    </a:srgbClr>
                  </a:gs>
                </a:gsLst>
                <a:lin ang="0"/>
              </a:gradFill>
              <a:prstDash val="solid"/>
              <a:miter/>
            </a:ln>
          </p:spPr>
          <p:txBody>
            <a:bodyPr/>
            <a:lstStyle/>
            <a:p>
              <a:endParaRPr lang="es-MX"/>
            </a:p>
          </p:txBody>
        </p:sp>
        <p:sp>
          <p:nvSpPr>
            <p:cNvPr id="6" name="TextBox 6"/>
            <p:cNvSpPr txBox="1"/>
            <p:nvPr/>
          </p:nvSpPr>
          <p:spPr>
            <a:xfrm>
              <a:off x="0" y="-38100"/>
              <a:ext cx="2171609" cy="243772"/>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6633248" y="8856646"/>
            <a:ext cx="486561" cy="486561"/>
          </a:xfrm>
          <a:custGeom>
            <a:avLst/>
            <a:gdLst/>
            <a:ahLst/>
            <a:cxnLst/>
            <a:rect l="l" t="t" r="r" b="b"/>
            <a:pathLst>
              <a:path w="486561" h="486561">
                <a:moveTo>
                  <a:pt x="0" y="0"/>
                </a:moveTo>
                <a:lnTo>
                  <a:pt x="486561" y="0"/>
                </a:lnTo>
                <a:lnTo>
                  <a:pt x="486561" y="486561"/>
                </a:lnTo>
                <a:lnTo>
                  <a:pt x="0" y="486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a:p>
        </p:txBody>
      </p:sp>
      <p:sp>
        <p:nvSpPr>
          <p:cNvPr id="8" name="Freeform 8"/>
          <p:cNvSpPr/>
          <p:nvPr/>
        </p:nvSpPr>
        <p:spPr>
          <a:xfrm>
            <a:off x="8020986" y="3733147"/>
            <a:ext cx="8612262" cy="5123499"/>
          </a:xfrm>
          <a:custGeom>
            <a:avLst/>
            <a:gdLst/>
            <a:ahLst/>
            <a:cxnLst/>
            <a:rect l="l" t="t" r="r" b="b"/>
            <a:pathLst>
              <a:path w="8612262" h="5123499">
                <a:moveTo>
                  <a:pt x="0" y="0"/>
                </a:moveTo>
                <a:lnTo>
                  <a:pt x="8612262" y="0"/>
                </a:lnTo>
                <a:lnTo>
                  <a:pt x="8612262" y="5123499"/>
                </a:lnTo>
                <a:lnTo>
                  <a:pt x="0" y="5123499"/>
                </a:lnTo>
                <a:lnTo>
                  <a:pt x="0" y="0"/>
                </a:lnTo>
                <a:close/>
              </a:path>
            </a:pathLst>
          </a:custGeom>
          <a:blipFill>
            <a:blip r:embed="rId8"/>
            <a:stretch>
              <a:fillRect/>
            </a:stretch>
          </a:blipFill>
        </p:spPr>
        <p:txBody>
          <a:bodyPr/>
          <a:lstStyle/>
          <a:p>
            <a:endParaRPr/>
          </a:p>
        </p:txBody>
      </p:sp>
      <p:sp>
        <p:nvSpPr>
          <p:cNvPr id="9" name="TextBox 9"/>
          <p:cNvSpPr txBox="1"/>
          <p:nvPr/>
        </p:nvSpPr>
        <p:spPr>
          <a:xfrm>
            <a:off x="11002161" y="1114180"/>
            <a:ext cx="1028549" cy="275998"/>
          </a:xfrm>
          <a:prstGeom prst="rect">
            <a:avLst/>
          </a:prstGeom>
        </p:spPr>
        <p:txBody>
          <a:bodyPr lIns="0" tIns="0" rIns="0" bIns="0" rtlCol="0" anchor="t">
            <a:spAutoFit/>
          </a:bodyPr>
          <a:lstStyle/>
          <a:p>
            <a:pPr algn="l">
              <a:lnSpc>
                <a:spcPts val="2123"/>
              </a:lnSpc>
            </a:pPr>
            <a:r>
              <a:rPr lang="en-US" sz="1830" b="1">
                <a:solidFill>
                  <a:srgbClr val="FFFFFF"/>
                </a:solidFill>
                <a:latin typeface="Montserrat Bold"/>
                <a:ea typeface="Montserrat Bold"/>
                <a:cs typeface="Montserrat Bold"/>
                <a:sym typeface="Montserrat Bold"/>
              </a:rPr>
              <a:t>HOME</a:t>
            </a:r>
          </a:p>
        </p:txBody>
      </p:sp>
      <p:sp>
        <p:nvSpPr>
          <p:cNvPr id="10" name="TextBox 10"/>
          <p:cNvSpPr txBox="1"/>
          <p:nvPr/>
        </p:nvSpPr>
        <p:spPr>
          <a:xfrm>
            <a:off x="12902268" y="1118829"/>
            <a:ext cx="1643742" cy="275998"/>
          </a:xfrm>
          <a:prstGeom prst="rect">
            <a:avLst/>
          </a:prstGeom>
        </p:spPr>
        <p:txBody>
          <a:bodyPr lIns="0" tIns="0" rIns="0" bIns="0" rtlCol="0" anchor="t">
            <a:spAutoFit/>
          </a:bodyPr>
          <a:lstStyle/>
          <a:p>
            <a:pPr algn="l">
              <a:lnSpc>
                <a:spcPts val="2123"/>
              </a:lnSpc>
            </a:pPr>
            <a:r>
              <a:rPr lang="en-US" sz="1830">
                <a:solidFill>
                  <a:srgbClr val="FFFFFF"/>
                </a:solidFill>
                <a:latin typeface="Montserrat"/>
                <a:ea typeface="Montserrat"/>
                <a:cs typeface="Montserrat"/>
                <a:sym typeface="Montserrat"/>
              </a:rPr>
              <a:t>ABOUT US</a:t>
            </a:r>
          </a:p>
        </p:txBody>
      </p:sp>
      <p:sp>
        <p:nvSpPr>
          <p:cNvPr id="11" name="TextBox 11"/>
          <p:cNvSpPr txBox="1"/>
          <p:nvPr/>
        </p:nvSpPr>
        <p:spPr>
          <a:xfrm>
            <a:off x="15040062" y="1114180"/>
            <a:ext cx="2328843" cy="275998"/>
          </a:xfrm>
          <a:prstGeom prst="rect">
            <a:avLst/>
          </a:prstGeom>
        </p:spPr>
        <p:txBody>
          <a:bodyPr lIns="0" tIns="0" rIns="0" bIns="0" rtlCol="0" anchor="t">
            <a:spAutoFit/>
          </a:bodyPr>
          <a:lstStyle/>
          <a:p>
            <a:pPr algn="l">
              <a:lnSpc>
                <a:spcPts val="2123"/>
              </a:lnSpc>
            </a:pPr>
            <a:r>
              <a:rPr lang="en-US" sz="1830">
                <a:solidFill>
                  <a:srgbClr val="FFFFFF"/>
                </a:solidFill>
                <a:latin typeface="Montserrat"/>
                <a:ea typeface="Montserrat"/>
                <a:cs typeface="Montserrat"/>
                <a:sym typeface="Montserrat"/>
              </a:rPr>
              <a:t>INFORMATION</a:t>
            </a:r>
          </a:p>
        </p:txBody>
      </p:sp>
      <p:sp>
        <p:nvSpPr>
          <p:cNvPr id="12" name="TextBox 12"/>
          <p:cNvSpPr txBox="1"/>
          <p:nvPr/>
        </p:nvSpPr>
        <p:spPr>
          <a:xfrm>
            <a:off x="1884479" y="2247712"/>
            <a:ext cx="7710800" cy="897783"/>
          </a:xfrm>
          <a:prstGeom prst="rect">
            <a:avLst/>
          </a:prstGeom>
        </p:spPr>
        <p:txBody>
          <a:bodyPr lIns="0" tIns="0" rIns="0" bIns="0" rtlCol="0" anchor="t">
            <a:spAutoFit/>
          </a:bodyPr>
          <a:lstStyle/>
          <a:p>
            <a:pPr algn="l">
              <a:lnSpc>
                <a:spcPts val="7080"/>
              </a:lnSpc>
            </a:pPr>
            <a:r>
              <a:rPr lang="en-US" sz="6103">
                <a:solidFill>
                  <a:srgbClr val="FFFFFF"/>
                </a:solidFill>
                <a:latin typeface="Montserrat"/>
                <a:ea typeface="Montserrat"/>
                <a:cs typeface="Montserrat"/>
                <a:sym typeface="Montserrat"/>
              </a:rPr>
              <a:t>RESULTS:</a:t>
            </a:r>
          </a:p>
        </p:txBody>
      </p:sp>
      <p:sp>
        <p:nvSpPr>
          <p:cNvPr id="13" name="TextBox 13"/>
          <p:cNvSpPr txBox="1"/>
          <p:nvPr/>
        </p:nvSpPr>
        <p:spPr>
          <a:xfrm>
            <a:off x="7791259" y="2247712"/>
            <a:ext cx="8612262" cy="897783"/>
          </a:xfrm>
          <a:prstGeom prst="rect">
            <a:avLst/>
          </a:prstGeom>
        </p:spPr>
        <p:txBody>
          <a:bodyPr lIns="0" tIns="0" rIns="0" bIns="0" rtlCol="0" anchor="t">
            <a:spAutoFit/>
          </a:bodyPr>
          <a:lstStyle/>
          <a:p>
            <a:pPr algn="l">
              <a:lnSpc>
                <a:spcPts val="7080"/>
              </a:lnSpc>
            </a:pPr>
            <a:r>
              <a:rPr lang="en-US" sz="6103" b="1">
                <a:solidFill>
                  <a:srgbClr val="FFFFFF"/>
                </a:solidFill>
                <a:latin typeface="Montserrat Bold"/>
                <a:ea typeface="Montserrat Bold"/>
                <a:cs typeface="Montserrat Bold"/>
                <a:sym typeface="Montserrat Bold"/>
              </a:rPr>
              <a:t>RANDOM FOREST</a:t>
            </a:r>
          </a:p>
        </p:txBody>
      </p:sp>
      <p:sp>
        <p:nvSpPr>
          <p:cNvPr id="14" name="TextBox 14"/>
          <p:cNvSpPr txBox="1"/>
          <p:nvPr/>
        </p:nvSpPr>
        <p:spPr>
          <a:xfrm>
            <a:off x="2305888" y="3896501"/>
            <a:ext cx="4310142" cy="4815840"/>
          </a:xfrm>
          <a:prstGeom prst="rect">
            <a:avLst/>
          </a:prstGeom>
        </p:spPr>
        <p:txBody>
          <a:bodyPr lIns="0" tIns="0" rIns="0" bIns="0" rtlCol="0" anchor="t">
            <a:spAutoFit/>
          </a:bodyPr>
          <a:lstStyle/>
          <a:p>
            <a:pPr algn="ctr">
              <a:lnSpc>
                <a:spcPts val="3479"/>
              </a:lnSpc>
              <a:spcBef>
                <a:spcPct val="0"/>
              </a:spcBef>
            </a:pPr>
            <a:r>
              <a:rPr lang="en-US" sz="3000">
                <a:solidFill>
                  <a:srgbClr val="FFFFFF"/>
                </a:solidFill>
                <a:latin typeface="Montserrat"/>
                <a:ea typeface="Montserrat"/>
                <a:cs typeface="Montserrat"/>
                <a:sym typeface="Montserrat"/>
              </a:rPr>
              <a:t>The Random Forest model was chosen not only for its overall accuracy but also for its high precision in identifying the FALSE class, which helps to avoid false dismissals of potentially valid cases.</a:t>
            </a:r>
          </a:p>
        </p:txBody>
      </p:sp>
      <p:sp>
        <p:nvSpPr>
          <p:cNvPr id="15" name="TextBox 15"/>
          <p:cNvSpPr txBox="1"/>
          <p:nvPr/>
        </p:nvSpPr>
        <p:spPr>
          <a:xfrm>
            <a:off x="1971413" y="1118845"/>
            <a:ext cx="1867448" cy="275998"/>
          </a:xfrm>
          <a:prstGeom prst="rect">
            <a:avLst/>
          </a:prstGeom>
        </p:spPr>
        <p:txBody>
          <a:bodyPr lIns="0" tIns="0" rIns="0" bIns="0" rtlCol="0" anchor="t">
            <a:spAutoFit/>
          </a:bodyPr>
          <a:lstStyle/>
          <a:p>
            <a:pPr algn="l">
              <a:lnSpc>
                <a:spcPts val="2123"/>
              </a:lnSpc>
            </a:pPr>
            <a:r>
              <a:rPr lang="en-US" sz="1830" b="1">
                <a:solidFill>
                  <a:srgbClr val="FFFFFF"/>
                </a:solidFill>
                <a:latin typeface="Montserrat Bold"/>
                <a:ea typeface="Montserrat Bold"/>
                <a:cs typeface="Montserrat Bold"/>
                <a:sym typeface="Montserrat Bold"/>
              </a:rPr>
              <a:t>FLDSMDFR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Tabla 7">
            <a:extLst>
              <a:ext uri="{FF2B5EF4-FFF2-40B4-BE49-F238E27FC236}">
                <a16:creationId xmlns:a16="http://schemas.microsoft.com/office/drawing/2014/main" id="{6DA1BA52-2C90-E6B9-30BA-623FF968DA73}"/>
              </a:ext>
            </a:extLst>
          </p:cNvPr>
          <p:cNvGraphicFramePr>
            <a:graphicFrameLocks noGrp="1"/>
          </p:cNvGraphicFramePr>
          <p:nvPr>
            <p:extLst>
              <p:ext uri="{D42A27DB-BD31-4B8C-83A1-F6EECF244321}">
                <p14:modId xmlns:p14="http://schemas.microsoft.com/office/powerpoint/2010/main" val="1608051259"/>
              </p:ext>
            </p:extLst>
          </p:nvPr>
        </p:nvGraphicFramePr>
        <p:xfrm>
          <a:off x="2631651" y="1908047"/>
          <a:ext cx="13024698" cy="6470904"/>
        </p:xfrm>
        <a:graphic>
          <a:graphicData uri="http://schemas.openxmlformats.org/drawingml/2006/table">
            <a:tbl>
              <a:tblPr/>
              <a:tblGrid>
                <a:gridCol w="4000077">
                  <a:extLst>
                    <a:ext uri="{9D8B030D-6E8A-4147-A177-3AD203B41FA5}">
                      <a16:colId xmlns:a16="http://schemas.microsoft.com/office/drawing/2014/main" val="330486285"/>
                    </a:ext>
                  </a:extLst>
                </a:gridCol>
                <a:gridCol w="4489027">
                  <a:extLst>
                    <a:ext uri="{9D8B030D-6E8A-4147-A177-3AD203B41FA5}">
                      <a16:colId xmlns:a16="http://schemas.microsoft.com/office/drawing/2014/main" val="408379629"/>
                    </a:ext>
                  </a:extLst>
                </a:gridCol>
                <a:gridCol w="4535594">
                  <a:extLst>
                    <a:ext uri="{9D8B030D-6E8A-4147-A177-3AD203B41FA5}">
                      <a16:colId xmlns:a16="http://schemas.microsoft.com/office/drawing/2014/main" val="662717483"/>
                    </a:ext>
                  </a:extLst>
                </a:gridCol>
              </a:tblGrid>
              <a:tr h="737616">
                <a:tc>
                  <a:txBody>
                    <a:bodyPr/>
                    <a:lstStyle/>
                    <a:p>
                      <a:pPr>
                        <a:buNone/>
                      </a:pPr>
                      <a:r>
                        <a:rPr lang="es-MX" sz="3300" b="1"/>
                        <a:t>Result</a:t>
                      </a:r>
                      <a:endParaRPr lang="es-MX" sz="3300"/>
                    </a:p>
                  </a:txBody>
                  <a:tcPr marL="167640" marR="167640" marT="83820" marB="83820" anchor="ctr">
                    <a:lnL>
                      <a:noFill/>
                    </a:lnL>
                    <a:lnR>
                      <a:noFill/>
                    </a:lnR>
                    <a:lnT>
                      <a:noFill/>
                    </a:lnT>
                    <a:lnB>
                      <a:noFill/>
                    </a:lnB>
                    <a:noFill/>
                  </a:tcPr>
                </a:tc>
                <a:tc>
                  <a:txBody>
                    <a:bodyPr/>
                    <a:lstStyle/>
                    <a:p>
                      <a:pPr>
                        <a:buNone/>
                      </a:pPr>
                      <a:r>
                        <a:rPr lang="es-MX" sz="3300" b="1"/>
                        <a:t>Meaning</a:t>
                      </a:r>
                      <a:endParaRPr lang="es-MX" sz="3300"/>
                    </a:p>
                  </a:txBody>
                  <a:tcPr marL="167640" marR="167640" marT="83820" marB="83820" anchor="ctr">
                    <a:lnL>
                      <a:noFill/>
                    </a:lnL>
                    <a:lnR>
                      <a:noFill/>
                    </a:lnR>
                    <a:lnT>
                      <a:noFill/>
                    </a:lnT>
                    <a:lnB>
                      <a:noFill/>
                    </a:lnB>
                    <a:noFill/>
                  </a:tcPr>
                </a:tc>
                <a:tc>
                  <a:txBody>
                    <a:bodyPr/>
                    <a:lstStyle/>
                    <a:p>
                      <a:pPr>
                        <a:buNone/>
                      </a:pPr>
                      <a:r>
                        <a:rPr lang="es-MX" sz="3300" b="1"/>
                        <a:t>Use / Implication</a:t>
                      </a:r>
                      <a:endParaRPr lang="es-MX" sz="3300"/>
                    </a:p>
                  </a:txBody>
                  <a:tcPr marL="167640" marR="167640" marT="83820" marB="83820" anchor="ctr">
                    <a:lnL>
                      <a:noFill/>
                    </a:lnL>
                    <a:lnR>
                      <a:noFill/>
                    </a:lnR>
                    <a:lnT>
                      <a:noFill/>
                    </a:lnT>
                    <a:lnB>
                      <a:noFill/>
                    </a:lnB>
                    <a:noFill/>
                  </a:tcPr>
                </a:tc>
                <a:extLst>
                  <a:ext uri="{0D108BD9-81ED-4DB2-BD59-A6C34878D82A}">
                    <a16:rowId xmlns:a16="http://schemas.microsoft.com/office/drawing/2014/main" val="3321077489"/>
                  </a:ext>
                </a:extLst>
              </a:tr>
              <a:tr h="1743456">
                <a:tc>
                  <a:txBody>
                    <a:bodyPr/>
                    <a:lstStyle/>
                    <a:p>
                      <a:pPr>
                        <a:buNone/>
                      </a:pPr>
                      <a:r>
                        <a:rPr lang="es-MX" sz="3300" b="1"/>
                        <a:t>CONFIRMED ✅</a:t>
                      </a:r>
                      <a:endParaRPr lang="es-MX" sz="3300"/>
                    </a:p>
                  </a:txBody>
                  <a:tcPr marL="167640" marR="167640" marT="83820" marB="83820" anchor="ctr">
                    <a:lnL>
                      <a:noFill/>
                    </a:lnL>
                    <a:lnR>
                      <a:noFill/>
                    </a:lnR>
                    <a:lnT>
                      <a:noFill/>
                    </a:lnT>
                    <a:lnB>
                      <a:noFill/>
                    </a:lnB>
                    <a:noFill/>
                  </a:tcPr>
                </a:tc>
                <a:tc>
                  <a:txBody>
                    <a:bodyPr/>
                    <a:lstStyle/>
                    <a:p>
                      <a:pPr>
                        <a:buNone/>
                      </a:pPr>
                      <a:r>
                        <a:rPr lang="es-MX" sz="3300"/>
                        <a:t>Object verified as a </a:t>
                      </a:r>
                      <a:r>
                        <a:rPr lang="es-MX" sz="3300" b="1"/>
                        <a:t>real exoplanet</a:t>
                      </a:r>
                      <a:endParaRPr lang="es-MX" sz="3300"/>
                    </a:p>
                  </a:txBody>
                  <a:tcPr marL="167640" marR="167640" marT="83820" marB="83820" anchor="ctr">
                    <a:lnL>
                      <a:noFill/>
                    </a:lnL>
                    <a:lnR>
                      <a:noFill/>
                    </a:lnR>
                    <a:lnT>
                      <a:noFill/>
                    </a:lnT>
                    <a:lnB>
                      <a:noFill/>
                    </a:lnB>
                    <a:noFill/>
                  </a:tcPr>
                </a:tc>
                <a:tc>
                  <a:txBody>
                    <a:bodyPr/>
                    <a:lstStyle/>
                    <a:p>
                      <a:pPr>
                        <a:buNone/>
                      </a:pPr>
                      <a:r>
                        <a:rPr lang="en-US" sz="3300"/>
                        <a:t>High reliability; useful for scientific studies and follow-up</a:t>
                      </a:r>
                    </a:p>
                  </a:txBody>
                  <a:tcPr marL="167640" marR="167640" marT="83820" marB="83820" anchor="ctr">
                    <a:lnL>
                      <a:noFill/>
                    </a:lnL>
                    <a:lnR>
                      <a:noFill/>
                    </a:lnR>
                    <a:lnT>
                      <a:noFill/>
                    </a:lnT>
                    <a:lnB>
                      <a:noFill/>
                    </a:lnB>
                    <a:noFill/>
                  </a:tcPr>
                </a:tc>
                <a:extLst>
                  <a:ext uri="{0D108BD9-81ED-4DB2-BD59-A6C34878D82A}">
                    <a16:rowId xmlns:a16="http://schemas.microsoft.com/office/drawing/2014/main" val="4236780896"/>
                  </a:ext>
                </a:extLst>
              </a:tr>
              <a:tr h="1743456">
                <a:tc>
                  <a:txBody>
                    <a:bodyPr/>
                    <a:lstStyle/>
                    <a:p>
                      <a:pPr>
                        <a:buNone/>
                      </a:pPr>
                      <a:r>
                        <a:rPr lang="es-MX" sz="3300" b="1"/>
                        <a:t>CANDIDATE 🟡</a:t>
                      </a:r>
                      <a:endParaRPr lang="es-MX" sz="3300"/>
                    </a:p>
                  </a:txBody>
                  <a:tcPr marL="167640" marR="167640" marT="83820" marB="83820" anchor="ctr">
                    <a:lnL>
                      <a:noFill/>
                    </a:lnL>
                    <a:lnR>
                      <a:noFill/>
                    </a:lnR>
                    <a:lnT>
                      <a:noFill/>
                    </a:lnT>
                    <a:lnB>
                      <a:noFill/>
                    </a:lnB>
                    <a:noFill/>
                  </a:tcPr>
                </a:tc>
                <a:tc>
                  <a:txBody>
                    <a:bodyPr/>
                    <a:lstStyle/>
                    <a:p>
                      <a:pPr>
                        <a:buNone/>
                      </a:pPr>
                      <a:r>
                        <a:rPr lang="es-MX" sz="3300"/>
                        <a:t>Possible exoplanet; </a:t>
                      </a:r>
                      <a:r>
                        <a:rPr lang="es-MX" sz="3300" b="1"/>
                        <a:t>requires additional confirmation</a:t>
                      </a:r>
                      <a:endParaRPr lang="es-MX" sz="3300"/>
                    </a:p>
                  </a:txBody>
                  <a:tcPr marL="167640" marR="167640" marT="83820" marB="83820" anchor="ctr">
                    <a:lnL>
                      <a:noFill/>
                    </a:lnL>
                    <a:lnR>
                      <a:noFill/>
                    </a:lnR>
                    <a:lnT>
                      <a:noFill/>
                    </a:lnT>
                    <a:lnB>
                      <a:noFill/>
                    </a:lnB>
                    <a:noFill/>
                  </a:tcPr>
                </a:tc>
                <a:tc>
                  <a:txBody>
                    <a:bodyPr/>
                    <a:lstStyle/>
                    <a:p>
                      <a:pPr>
                        <a:buNone/>
                      </a:pPr>
                      <a:r>
                        <a:rPr lang="en-US" sz="3300"/>
                        <a:t>Prioritize for future observations or analyses</a:t>
                      </a:r>
                    </a:p>
                  </a:txBody>
                  <a:tcPr marL="167640" marR="167640" marT="83820" marB="83820" anchor="ctr">
                    <a:lnL>
                      <a:noFill/>
                    </a:lnL>
                    <a:lnR>
                      <a:noFill/>
                    </a:lnR>
                    <a:lnT>
                      <a:noFill/>
                    </a:lnT>
                    <a:lnB>
                      <a:noFill/>
                    </a:lnB>
                    <a:noFill/>
                  </a:tcPr>
                </a:tc>
                <a:extLst>
                  <a:ext uri="{0D108BD9-81ED-4DB2-BD59-A6C34878D82A}">
                    <a16:rowId xmlns:a16="http://schemas.microsoft.com/office/drawing/2014/main" val="3157090250"/>
                  </a:ext>
                </a:extLst>
              </a:tr>
              <a:tr h="2246376">
                <a:tc>
                  <a:txBody>
                    <a:bodyPr/>
                    <a:lstStyle/>
                    <a:p>
                      <a:pPr>
                        <a:buNone/>
                      </a:pPr>
                      <a:r>
                        <a:rPr lang="es-MX" sz="3300" b="1"/>
                        <a:t>FALSE POSITIVE ❌</a:t>
                      </a:r>
                      <a:endParaRPr lang="es-MX" sz="3300"/>
                    </a:p>
                  </a:txBody>
                  <a:tcPr marL="167640" marR="167640" marT="83820" marB="83820" anchor="ctr">
                    <a:lnL>
                      <a:noFill/>
                    </a:lnL>
                    <a:lnR>
                      <a:noFill/>
                    </a:lnR>
                    <a:lnT>
                      <a:noFill/>
                    </a:lnT>
                    <a:lnB>
                      <a:noFill/>
                    </a:lnB>
                    <a:noFill/>
                  </a:tcPr>
                </a:tc>
                <a:tc>
                  <a:txBody>
                    <a:bodyPr/>
                    <a:lstStyle/>
                    <a:p>
                      <a:pPr>
                        <a:buNone/>
                      </a:pPr>
                      <a:r>
                        <a:rPr lang="en-US" sz="3300"/>
                        <a:t>Object </a:t>
                      </a:r>
                      <a:r>
                        <a:rPr lang="en-US" sz="3300" b="1"/>
                        <a:t>is not an exoplanet</a:t>
                      </a:r>
                      <a:r>
                        <a:rPr lang="en-US" sz="3300"/>
                        <a:t>; signal caused by other phenomena or errors</a:t>
                      </a:r>
                    </a:p>
                  </a:txBody>
                  <a:tcPr marL="167640" marR="167640" marT="83820" marB="83820" anchor="ctr">
                    <a:lnL>
                      <a:noFill/>
                    </a:lnL>
                    <a:lnR>
                      <a:noFill/>
                    </a:lnR>
                    <a:lnT>
                      <a:noFill/>
                    </a:lnT>
                    <a:lnB>
                      <a:noFill/>
                    </a:lnB>
                    <a:noFill/>
                  </a:tcPr>
                </a:tc>
                <a:tc>
                  <a:txBody>
                    <a:bodyPr/>
                    <a:lstStyle/>
                    <a:p>
                      <a:pPr>
                        <a:buNone/>
                      </a:pPr>
                      <a:r>
                        <a:rPr lang="en-US" sz="3300" dirty="0"/>
                        <a:t>Avoids unnecessary analysis; focuses resources on real candidates</a:t>
                      </a:r>
                    </a:p>
                  </a:txBody>
                  <a:tcPr marL="167640" marR="167640" marT="83820" marB="83820" anchor="ctr">
                    <a:lnL>
                      <a:noFill/>
                    </a:lnL>
                    <a:lnR>
                      <a:noFill/>
                    </a:lnR>
                    <a:lnT>
                      <a:noFill/>
                    </a:lnT>
                    <a:lnB>
                      <a:noFill/>
                    </a:lnB>
                    <a:noFill/>
                  </a:tcPr>
                </a:tc>
                <a:extLst>
                  <a:ext uri="{0D108BD9-81ED-4DB2-BD59-A6C34878D82A}">
                    <a16:rowId xmlns:a16="http://schemas.microsoft.com/office/drawing/2014/main" val="2653774530"/>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a:p>
        </p:txBody>
      </p:sp>
      <p:grpSp>
        <p:nvGrpSpPr>
          <p:cNvPr id="3" name="Group 3"/>
          <p:cNvGrpSpPr/>
          <p:nvPr/>
        </p:nvGrpSpPr>
        <p:grpSpPr>
          <a:xfrm>
            <a:off x="10423345" y="850572"/>
            <a:ext cx="8245329" cy="780912"/>
            <a:chOff x="0" y="0"/>
            <a:chExt cx="2171609" cy="205672"/>
          </a:xfrm>
        </p:grpSpPr>
        <p:sp>
          <p:nvSpPr>
            <p:cNvPr id="4" name="Freeform 4"/>
            <p:cNvSpPr/>
            <p:nvPr/>
          </p:nvSpPr>
          <p:spPr>
            <a:xfrm>
              <a:off x="0" y="0"/>
              <a:ext cx="2171609" cy="205672"/>
            </a:xfrm>
            <a:custGeom>
              <a:avLst/>
              <a:gdLst/>
              <a:ahLst/>
              <a:cxnLst/>
              <a:rect l="l" t="t" r="r" b="b"/>
              <a:pathLst>
                <a:path w="2171609" h="205672">
                  <a:moveTo>
                    <a:pt x="0" y="0"/>
                  </a:moveTo>
                  <a:lnTo>
                    <a:pt x="2171609" y="0"/>
                  </a:lnTo>
                  <a:lnTo>
                    <a:pt x="2171609" y="205672"/>
                  </a:lnTo>
                  <a:lnTo>
                    <a:pt x="0" y="205672"/>
                  </a:lnTo>
                  <a:close/>
                </a:path>
              </a:pathLst>
            </a:custGeom>
            <a:solidFill>
              <a:srgbClr val="000000">
                <a:alpha val="0"/>
              </a:srgbClr>
            </a:solidFill>
            <a:ln w="19050" cap="sq">
              <a:gradFill>
                <a:gsLst>
                  <a:gs pos="0">
                    <a:srgbClr val="FFFFFF">
                      <a:alpha val="36000"/>
                    </a:srgbClr>
                  </a:gs>
                  <a:gs pos="100000">
                    <a:srgbClr val="9B9B9B">
                      <a:alpha val="0"/>
                    </a:srgbClr>
                  </a:gs>
                </a:gsLst>
                <a:lin ang="0"/>
              </a:gradFill>
              <a:prstDash val="solid"/>
              <a:miter/>
            </a:ln>
          </p:spPr>
          <p:txBody>
            <a:bodyPr/>
            <a:lstStyle/>
            <a:p>
              <a:endParaRPr lang="es-MX"/>
            </a:p>
          </p:txBody>
        </p:sp>
        <p:sp>
          <p:nvSpPr>
            <p:cNvPr id="5" name="TextBox 5"/>
            <p:cNvSpPr txBox="1"/>
            <p:nvPr/>
          </p:nvSpPr>
          <p:spPr>
            <a:xfrm>
              <a:off x="0" y="-38100"/>
              <a:ext cx="2171609" cy="243772"/>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6633248" y="8856646"/>
            <a:ext cx="486561" cy="486561"/>
          </a:xfrm>
          <a:custGeom>
            <a:avLst/>
            <a:gdLst/>
            <a:ahLst/>
            <a:cxnLst/>
            <a:rect l="l" t="t" r="r" b="b"/>
            <a:pathLst>
              <a:path w="486561" h="486561">
                <a:moveTo>
                  <a:pt x="0" y="0"/>
                </a:moveTo>
                <a:lnTo>
                  <a:pt x="486561" y="0"/>
                </a:lnTo>
                <a:lnTo>
                  <a:pt x="486561" y="486561"/>
                </a:lnTo>
                <a:lnTo>
                  <a:pt x="0" y="486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grpSp>
        <p:nvGrpSpPr>
          <p:cNvPr id="7" name="Group 7"/>
          <p:cNvGrpSpPr/>
          <p:nvPr/>
        </p:nvGrpSpPr>
        <p:grpSpPr>
          <a:xfrm>
            <a:off x="3452778" y="6264717"/>
            <a:ext cx="11709938" cy="1170993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a:ln w="9525" cap="sq">
              <a:solidFill>
                <a:srgbClr val="FFFFFF"/>
              </a:solidFill>
              <a:prstDash val="solid"/>
              <a:miter/>
            </a:ln>
          </p:spPr>
          <p:txBody>
            <a:bodyPr/>
            <a:lstStyle/>
            <a:p>
              <a:endParaRPr lang="es-MX"/>
            </a:p>
          </p:txBody>
        </p:sp>
      </p:grpSp>
      <p:sp>
        <p:nvSpPr>
          <p:cNvPr id="9" name="Freeform 9"/>
          <p:cNvSpPr/>
          <p:nvPr/>
        </p:nvSpPr>
        <p:spPr>
          <a:xfrm>
            <a:off x="8963830" y="1998914"/>
            <a:ext cx="7240653" cy="3801343"/>
          </a:xfrm>
          <a:custGeom>
            <a:avLst/>
            <a:gdLst/>
            <a:ahLst/>
            <a:cxnLst/>
            <a:rect l="l" t="t" r="r" b="b"/>
            <a:pathLst>
              <a:path w="7240653" h="3801343">
                <a:moveTo>
                  <a:pt x="0" y="0"/>
                </a:moveTo>
                <a:lnTo>
                  <a:pt x="7240654" y="0"/>
                </a:lnTo>
                <a:lnTo>
                  <a:pt x="7240654" y="3801343"/>
                </a:lnTo>
                <a:lnTo>
                  <a:pt x="0" y="3801343"/>
                </a:lnTo>
                <a:lnTo>
                  <a:pt x="0" y="0"/>
                </a:lnTo>
                <a:close/>
              </a:path>
            </a:pathLst>
          </a:custGeom>
          <a:blipFill>
            <a:blip r:embed="rId7"/>
            <a:stretch>
              <a:fillRect/>
            </a:stretch>
          </a:blipFill>
        </p:spPr>
        <p:txBody>
          <a:bodyPr/>
          <a:lstStyle/>
          <a:p>
            <a:endParaRPr/>
          </a:p>
        </p:txBody>
      </p:sp>
      <p:sp>
        <p:nvSpPr>
          <p:cNvPr id="10" name="Freeform 10"/>
          <p:cNvSpPr/>
          <p:nvPr/>
        </p:nvSpPr>
        <p:spPr>
          <a:xfrm>
            <a:off x="894923" y="6262275"/>
            <a:ext cx="7301047" cy="3778292"/>
          </a:xfrm>
          <a:custGeom>
            <a:avLst/>
            <a:gdLst/>
            <a:ahLst/>
            <a:cxnLst/>
            <a:rect l="l" t="t" r="r" b="b"/>
            <a:pathLst>
              <a:path w="7301047" h="3778292">
                <a:moveTo>
                  <a:pt x="0" y="0"/>
                </a:moveTo>
                <a:lnTo>
                  <a:pt x="7301047" y="0"/>
                </a:lnTo>
                <a:lnTo>
                  <a:pt x="7301047" y="3778292"/>
                </a:lnTo>
                <a:lnTo>
                  <a:pt x="0" y="3778292"/>
                </a:lnTo>
                <a:lnTo>
                  <a:pt x="0" y="0"/>
                </a:lnTo>
                <a:close/>
              </a:path>
            </a:pathLst>
          </a:custGeom>
          <a:blipFill>
            <a:blip r:embed="rId8"/>
            <a:stretch>
              <a:fillRect/>
            </a:stretch>
          </a:blipFill>
        </p:spPr>
        <p:txBody>
          <a:bodyPr/>
          <a:lstStyle/>
          <a:p>
            <a:endParaRPr/>
          </a:p>
        </p:txBody>
      </p:sp>
      <p:sp>
        <p:nvSpPr>
          <p:cNvPr id="11" name="Freeform 11"/>
          <p:cNvSpPr/>
          <p:nvPr/>
        </p:nvSpPr>
        <p:spPr>
          <a:xfrm>
            <a:off x="8963830" y="6264717"/>
            <a:ext cx="7240653" cy="3854465"/>
          </a:xfrm>
          <a:custGeom>
            <a:avLst/>
            <a:gdLst/>
            <a:ahLst/>
            <a:cxnLst/>
            <a:rect l="l" t="t" r="r" b="b"/>
            <a:pathLst>
              <a:path w="7240653" h="3854465">
                <a:moveTo>
                  <a:pt x="0" y="0"/>
                </a:moveTo>
                <a:lnTo>
                  <a:pt x="7240654" y="0"/>
                </a:lnTo>
                <a:lnTo>
                  <a:pt x="7240654" y="3854465"/>
                </a:lnTo>
                <a:lnTo>
                  <a:pt x="0" y="3854465"/>
                </a:lnTo>
                <a:lnTo>
                  <a:pt x="0" y="0"/>
                </a:lnTo>
                <a:close/>
              </a:path>
            </a:pathLst>
          </a:custGeom>
          <a:blipFill>
            <a:blip r:embed="rId9"/>
            <a:stretch>
              <a:fillRect l="-1378" r="-1378" b="-858"/>
            </a:stretch>
          </a:blipFill>
        </p:spPr>
        <p:txBody>
          <a:bodyPr/>
          <a:lstStyle/>
          <a:p>
            <a:endParaRPr/>
          </a:p>
        </p:txBody>
      </p:sp>
      <p:sp>
        <p:nvSpPr>
          <p:cNvPr id="12" name="TextBox 12"/>
          <p:cNvSpPr txBox="1"/>
          <p:nvPr/>
        </p:nvSpPr>
        <p:spPr>
          <a:xfrm>
            <a:off x="11002161" y="1114180"/>
            <a:ext cx="1028549" cy="275998"/>
          </a:xfrm>
          <a:prstGeom prst="rect">
            <a:avLst/>
          </a:prstGeom>
        </p:spPr>
        <p:txBody>
          <a:bodyPr lIns="0" tIns="0" rIns="0" bIns="0" rtlCol="0" anchor="t">
            <a:spAutoFit/>
          </a:bodyPr>
          <a:lstStyle/>
          <a:p>
            <a:pPr algn="l">
              <a:lnSpc>
                <a:spcPts val="2123"/>
              </a:lnSpc>
            </a:pPr>
            <a:r>
              <a:rPr lang="en-US" sz="1830" b="1">
                <a:solidFill>
                  <a:srgbClr val="FFFFFF"/>
                </a:solidFill>
                <a:latin typeface="Montserrat Bold"/>
                <a:ea typeface="Montserrat Bold"/>
                <a:cs typeface="Montserrat Bold"/>
                <a:sym typeface="Montserrat Bold"/>
              </a:rPr>
              <a:t>HOME</a:t>
            </a:r>
          </a:p>
        </p:txBody>
      </p:sp>
      <p:sp>
        <p:nvSpPr>
          <p:cNvPr id="13" name="TextBox 13"/>
          <p:cNvSpPr txBox="1"/>
          <p:nvPr/>
        </p:nvSpPr>
        <p:spPr>
          <a:xfrm>
            <a:off x="12902268" y="1118829"/>
            <a:ext cx="1643742" cy="275998"/>
          </a:xfrm>
          <a:prstGeom prst="rect">
            <a:avLst/>
          </a:prstGeom>
        </p:spPr>
        <p:txBody>
          <a:bodyPr lIns="0" tIns="0" rIns="0" bIns="0" rtlCol="0" anchor="t">
            <a:spAutoFit/>
          </a:bodyPr>
          <a:lstStyle/>
          <a:p>
            <a:pPr algn="l">
              <a:lnSpc>
                <a:spcPts val="2123"/>
              </a:lnSpc>
            </a:pPr>
            <a:r>
              <a:rPr lang="en-US" sz="1830">
                <a:solidFill>
                  <a:srgbClr val="FFFFFF"/>
                </a:solidFill>
                <a:latin typeface="Montserrat"/>
                <a:ea typeface="Montserrat"/>
                <a:cs typeface="Montserrat"/>
                <a:sym typeface="Montserrat"/>
              </a:rPr>
              <a:t>ABOUT US</a:t>
            </a:r>
          </a:p>
        </p:txBody>
      </p:sp>
      <p:sp>
        <p:nvSpPr>
          <p:cNvPr id="14" name="TextBox 14"/>
          <p:cNvSpPr txBox="1"/>
          <p:nvPr/>
        </p:nvSpPr>
        <p:spPr>
          <a:xfrm>
            <a:off x="15040062" y="1114180"/>
            <a:ext cx="2328843" cy="275998"/>
          </a:xfrm>
          <a:prstGeom prst="rect">
            <a:avLst/>
          </a:prstGeom>
        </p:spPr>
        <p:txBody>
          <a:bodyPr lIns="0" tIns="0" rIns="0" bIns="0" rtlCol="0" anchor="t">
            <a:spAutoFit/>
          </a:bodyPr>
          <a:lstStyle/>
          <a:p>
            <a:pPr algn="l">
              <a:lnSpc>
                <a:spcPts val="2123"/>
              </a:lnSpc>
            </a:pPr>
            <a:r>
              <a:rPr lang="en-US" sz="1830">
                <a:solidFill>
                  <a:srgbClr val="FFFFFF"/>
                </a:solidFill>
                <a:latin typeface="Montserrat"/>
                <a:ea typeface="Montserrat"/>
                <a:cs typeface="Montserrat"/>
                <a:sym typeface="Montserrat"/>
              </a:rPr>
              <a:t>INFORMATION</a:t>
            </a:r>
          </a:p>
        </p:txBody>
      </p:sp>
      <p:sp>
        <p:nvSpPr>
          <p:cNvPr id="15" name="TextBox 15"/>
          <p:cNvSpPr txBox="1"/>
          <p:nvPr/>
        </p:nvSpPr>
        <p:spPr>
          <a:xfrm>
            <a:off x="1028700" y="2017964"/>
            <a:ext cx="7167270" cy="1163340"/>
          </a:xfrm>
          <a:prstGeom prst="rect">
            <a:avLst/>
          </a:prstGeom>
        </p:spPr>
        <p:txBody>
          <a:bodyPr lIns="0" tIns="0" rIns="0" bIns="0" rtlCol="0" anchor="t">
            <a:spAutoFit/>
          </a:bodyPr>
          <a:lstStyle/>
          <a:p>
            <a:pPr algn="ctr">
              <a:lnSpc>
                <a:spcPts val="4644"/>
              </a:lnSpc>
            </a:pPr>
            <a:r>
              <a:rPr lang="en-US" sz="4003" b="1">
                <a:solidFill>
                  <a:srgbClr val="FFFFFF"/>
                </a:solidFill>
                <a:latin typeface="Montserrat Bold"/>
                <a:ea typeface="Montserrat Bold"/>
                <a:cs typeface="Montserrat Bold"/>
                <a:sym typeface="Montserrat Bold"/>
              </a:rPr>
              <a:t>HOW TO CONTRIBUTE TO ML TRAINING</a:t>
            </a:r>
          </a:p>
        </p:txBody>
      </p:sp>
      <p:sp>
        <p:nvSpPr>
          <p:cNvPr id="16" name="TextBox 16"/>
          <p:cNvSpPr txBox="1"/>
          <p:nvPr/>
        </p:nvSpPr>
        <p:spPr>
          <a:xfrm>
            <a:off x="944538" y="3507237"/>
            <a:ext cx="7310671" cy="2755038"/>
          </a:xfrm>
          <a:prstGeom prst="rect">
            <a:avLst/>
          </a:prstGeom>
        </p:spPr>
        <p:txBody>
          <a:bodyPr lIns="0" tIns="0" rIns="0" bIns="0" rtlCol="0" anchor="t">
            <a:spAutoFit/>
          </a:bodyPr>
          <a:lstStyle/>
          <a:p>
            <a:pPr algn="just">
              <a:lnSpc>
                <a:spcPts val="2703"/>
              </a:lnSpc>
            </a:pPr>
            <a:r>
              <a:rPr lang="en-US" sz="2330">
                <a:solidFill>
                  <a:srgbClr val="FFFFFF"/>
                </a:solidFill>
                <a:latin typeface="Montserrat"/>
                <a:ea typeface="Montserrat"/>
                <a:cs typeface="Montserrat"/>
                <a:sym typeface="Montserrat"/>
              </a:rPr>
              <a:t>A template is provided for individuals to place their filtered data, the backend selects the data and saves it in the database to train the ML, all documents, user, and data are stored in specific tables.</a:t>
            </a:r>
          </a:p>
          <a:p>
            <a:pPr algn="just">
              <a:lnSpc>
                <a:spcPts val="2703"/>
              </a:lnSpc>
            </a:pPr>
            <a:endParaRPr lang="en-US" sz="2330">
              <a:solidFill>
                <a:srgbClr val="FFFFFF"/>
              </a:solidFill>
              <a:latin typeface="Montserrat"/>
              <a:ea typeface="Montserrat"/>
              <a:cs typeface="Montserrat"/>
              <a:sym typeface="Montserrat"/>
            </a:endParaRPr>
          </a:p>
          <a:p>
            <a:pPr algn="just">
              <a:lnSpc>
                <a:spcPts val="2703"/>
              </a:lnSpc>
              <a:spcBef>
                <a:spcPct val="0"/>
              </a:spcBef>
            </a:pPr>
            <a:endParaRPr lang="en-US" sz="2330">
              <a:solidFill>
                <a:srgbClr val="FFFFFF"/>
              </a:solidFill>
              <a:latin typeface="Montserrat"/>
              <a:ea typeface="Montserrat"/>
              <a:cs typeface="Montserrat"/>
              <a:sym typeface="Montserrat"/>
            </a:endParaRPr>
          </a:p>
        </p:txBody>
      </p:sp>
      <p:sp>
        <p:nvSpPr>
          <p:cNvPr id="17" name="TextBox 17"/>
          <p:cNvSpPr txBox="1"/>
          <p:nvPr/>
        </p:nvSpPr>
        <p:spPr>
          <a:xfrm>
            <a:off x="2027130" y="1153463"/>
            <a:ext cx="1464824" cy="275982"/>
          </a:xfrm>
          <a:prstGeom prst="rect">
            <a:avLst/>
          </a:prstGeom>
        </p:spPr>
        <p:txBody>
          <a:bodyPr lIns="0" tIns="0" rIns="0" bIns="0" rtlCol="0" anchor="t">
            <a:spAutoFit/>
          </a:bodyPr>
          <a:lstStyle/>
          <a:p>
            <a:pPr algn="l">
              <a:lnSpc>
                <a:spcPts val="2123"/>
              </a:lnSpc>
            </a:pPr>
            <a:r>
              <a:rPr lang="en-US" sz="1830" b="1">
                <a:solidFill>
                  <a:srgbClr val="FFFFFF"/>
                </a:solidFill>
                <a:latin typeface="Montserrat Bold"/>
                <a:ea typeface="Montserrat Bold"/>
                <a:cs typeface="Montserrat Bold"/>
                <a:sym typeface="Montserrat Bold"/>
              </a:rPr>
              <a:t>FLDSMDFR</a:t>
            </a:r>
          </a:p>
        </p:txBody>
      </p:sp>
      <p:sp>
        <p:nvSpPr>
          <p:cNvPr id="18" name="Freeform 18"/>
          <p:cNvSpPr/>
          <p:nvPr/>
        </p:nvSpPr>
        <p:spPr>
          <a:xfrm>
            <a:off x="1368198" y="1028700"/>
            <a:ext cx="525524" cy="525524"/>
          </a:xfrm>
          <a:custGeom>
            <a:avLst/>
            <a:gdLst/>
            <a:ahLst/>
            <a:cxnLst/>
            <a:rect l="l" t="t" r="r" b="b"/>
            <a:pathLst>
              <a:path w="525524" h="525524">
                <a:moveTo>
                  <a:pt x="0" y="0"/>
                </a:moveTo>
                <a:lnTo>
                  <a:pt x="525524" y="0"/>
                </a:lnTo>
                <a:lnTo>
                  <a:pt x="525524" y="525524"/>
                </a:lnTo>
                <a:lnTo>
                  <a:pt x="0" y="5255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329</Words>
  <Application>Microsoft Office PowerPoint</Application>
  <PresentationFormat>Personalizado</PresentationFormat>
  <Paragraphs>54</Paragraphs>
  <Slides>7</Slides>
  <Notes>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vt:i4>
      </vt:variant>
    </vt:vector>
  </HeadingPairs>
  <TitlesOfParts>
    <vt:vector size="13" baseType="lpstr">
      <vt:lpstr>Montserrat Ultra-Bold</vt:lpstr>
      <vt:lpstr>Montserrat Bold</vt:lpstr>
      <vt:lpstr>Calibri</vt:lpstr>
      <vt:lpstr>Montserrat</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NASA-Challenge-33</dc:title>
  <cp:lastModifiedBy>ANA LAURA JASSO CASTRO</cp:lastModifiedBy>
  <cp:revision>2</cp:revision>
  <dcterms:created xsi:type="dcterms:W3CDTF">2006-08-16T00:00:00Z</dcterms:created>
  <dcterms:modified xsi:type="dcterms:W3CDTF">2025-10-06T02:56:31Z</dcterms:modified>
  <dc:identifier>DAG076VAFfY</dc:identifier>
</cp:coreProperties>
</file>